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9" r:id="rId1"/>
  </p:sldMasterIdLst>
  <p:sldIdLst>
    <p:sldId id="256" r:id="rId2"/>
    <p:sldId id="288" r:id="rId3"/>
    <p:sldId id="259" r:id="rId4"/>
    <p:sldId id="273" r:id="rId5"/>
    <p:sldId id="257" r:id="rId6"/>
    <p:sldId id="258" r:id="rId7"/>
    <p:sldId id="281" r:id="rId8"/>
    <p:sldId id="278" r:id="rId9"/>
    <p:sldId id="263" r:id="rId10"/>
    <p:sldId id="280" r:id="rId11"/>
    <p:sldId id="265" r:id="rId12"/>
    <p:sldId id="267" r:id="rId13"/>
    <p:sldId id="270" r:id="rId14"/>
    <p:sldId id="286" r:id="rId15"/>
    <p:sldId id="290" r:id="rId16"/>
    <p:sldId id="269" r:id="rId17"/>
    <p:sldId id="271" r:id="rId18"/>
    <p:sldId id="287" r:id="rId19"/>
    <p:sldId id="268" r:id="rId20"/>
    <p:sldId id="284" r:id="rId21"/>
    <p:sldId id="289" r:id="rId22"/>
    <p:sldId id="285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334" autoAdjust="0"/>
    <p:restoredTop sz="93557" autoAdjust="0"/>
  </p:normalViewPr>
  <p:slideViewPr>
    <p:cSldViewPr snapToGrid="0">
      <p:cViewPr>
        <p:scale>
          <a:sx n="63" d="100"/>
          <a:sy n="63" d="100"/>
        </p:scale>
        <p:origin x="96" y="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31T13:41:58.16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24575,'0'5'0,"4"1"0,2 9 0,5 2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31T13:42:00.33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322 334 24575,'5'-40'0,"-4"34"0,0 1 0,0-1 0,0 0 0,-1 0 0,0 0 0,0 0 0,0 0 0,-3-10 0,3 15 0,-1 0 0,1 0 0,-1 0 0,0 0 0,1 0 0,-1 0 0,0-1 0,0 2 0,0-1 0,0 0 0,0 0 0,0 0 0,0 0 0,0 1 0,0-1 0,0 0 0,-1 1 0,1-1 0,0 1 0,0-1 0,0 1 0,-1 0 0,1-1 0,0 1 0,-1 0 0,1 0 0,0 0 0,-1 0 0,1 0 0,0 0 0,-1 1 0,1-1 0,0 0 0,0 1 0,-1-1 0,1 1 0,0-1 0,-1 1 0,-7 3 0,1-1 0,1 1 0,-1 1 0,-8 5 0,-25 16 0,26-17 0,0 1 0,1 0 0,-19 18 0,-80 70 0,112-98 0,1 1 0,0-1 0,-1 0 0,1 0 0,0 1 0,-1-1 0,1 0 0,0 1 0,0-1 0,-1 0 0,1 1 0,0-1 0,0 1 0,0-1 0,-1 0 0,1 1 0,0-1 0,0 1 0,0-1 0,0 1 0,0-1 0,0 0 0,0 1 0,0-1 0,0 1 0,0-1 0,0 1 0,0-1 0,0 0 0,0 1 0,0-1 0,1 1 0,-1-1 0,0 0 0,0 1 0,0-1 0,1 0 0,-1 1 0,0-1 0,0 0 0,1 1 0,-1-1 0,0 0 0,1 1 0,-1-1 0,0 0 0,1 0 0,-1 1 0,1-1 0,-1 0 0,0 0 0,1 0 0,-1 0 0,1 0 0,-1 0 0,0 1 0,1-1 0,-1 0 0,1 0 0,0 0 0,30 3 0,-30-3 0,46 2 0,67-6 0,-98 2 0,1 0 0,-1-2 0,0 1 0,0-2 0,-1 0 0,1-1 0,25-14 0,-13 3 0,5-4 0,1 3 0,60-26 0,-78 37 0,0 0 0,-1-2 0,0 0 0,22-17 0,28-18 0,-45 33 0,11-5 0,-2-1 0,35-26 0,-60 39 0,-2 2 0,1 0 0,-1 0 0,0 0 0,1 0 0,0 0 0,-1 0 0,1 1 0,0-1 0,0 1 0,0 0 0,0 0 0,0 0 0,4-1 0,-6 2 0,-1 1 0,0-1 0,0 1 0,1-1 0,-1 0 0,0 1 0,0-1 0,1 1 0,-1-1 0,0 0 0,0 1 0,0-1 0,0 1 0,0-1 0,1 1 0,-1-1 0,0 1 0,0-1 0,0 0 0,0 1 0,-1-1 0,1 1 0,0-1 0,0 1 0,0-1 0,0 1 0,0-1 0,0 0 0,-1 1 0,1-1 0,0 1 0,0-1 0,-1 0 0,1 1 0,0-1 0,-1 0 0,1 1 0,-12 16 0,3-5 0,-1 1 0,2 1 0,0 0 0,0 0 0,1 0 0,-7 25 0,-23 99 0,25-86 0,-1 14 0,10-44 0,-1-1 0,-1 1 0,-15 36 0,2-13 0,14-32 0,-1 0 0,0-1 0,0 0 0,-2 0 0,1 0 0,-2-1 0,-8 12 0,16-23 0,0 0 0,0 0 0,-1 0 0,1 0 0,0 1 0,0-1 0,0 0 0,-1 0 0,1 0 0,0 0 0,0 0 0,-1 0 0,1 0 0,0 0 0,0 1 0,0-1 0,-1 0 0,1 0 0,0 0 0,0 0 0,-1 0 0,1 0 0,0 0 0,0 0 0,-1-1 0,1 1 0,0 0 0,0 0 0,-1 0 0,1 0 0,0 0 0,0 0 0,0 0 0,-1 0 0,1-1 0,0 1 0,0 0 0,0 0 0,-1 0 0,1-1 0,0 1 0,0 0 0,0 0 0,0 0 0,0-1 0,0 1 0,-1 0 0,1 0 0,0 0 0,0-1 0,0 1 0,0 0 0,0 0 0,0-1 0,0 1 0,0 0 0,0 0 0,0-1 0,0 1 0,-2-18 0,2 17 0,-3-45 0,2 0 0,7-61 0,-2 90 0,0 0 0,2 1 0,0 0 0,12-26 0,-8 22 0,12-40 0,11-82 0,-30 122 0,-1 0 0,0 0 0,-2 0 0,0 0 0,-4-24 0,4 41 0,-1 0 0,0 1 0,1-1 0,-1 0 0,-1 0 0,1 0 0,0 1 0,-1-1 0,1 1 0,-1-1 0,0 1 0,0 0 0,0-1 0,0 1 0,0 0 0,0 0 0,-1 1 0,-3-3 0,1 1 0,0 0 0,-1 1 0,1 0 0,-1 0 0,0 0 0,0 1 0,0 0 0,1 0 0,-8 0 0,5 0 0,0 1 0,0 0 0,0 1 0,-1-1 0,1 2 0,0-1 0,0 1 0,0 0 0,1 1 0,-1 0 0,0 0 0,1 1 0,-13 7 0,-71 80 0,87-87 0,1-1 0,-1 1 0,1 0 0,-1 1 0,1-1 0,1 0 0,-1 1 0,1 0 0,-1-1 0,1 1 0,1 0 0,-1 0 0,1 1 0,-1-1 0,2 0 0,-1 0 0,0 0 0,1 1 0,0-1 0,0 0 0,1 1 0,0-1 0,0 0 0,0 0 0,0 0 0,1 0 0,0 0 0,0 0 0,0 0 0,0 0 0,1-1 0,0 1 0,0-1 0,0 0 0,4 4 0,1-1 0,-1 0 0,1-1 0,1 0 0,-1-1 0,1 0 0,0 0 0,0-1 0,1 0 0,-1 0 0,1-1 0,0 0 0,0-1 0,0 0 0,0-1 0,0 0 0,0-1 0,18 0 0,6-5 0,1 0 0,0-3 0,39-13 0,-46 13 0,19-8 0,88-44 0,-93 39 0,1 2 0,65-20 0,-87 31 0,0 0 0,0-1 0,35-21 0,6-4 0,-53 30 0,0-1 0,0 0 0,12-10 0,-20 14 0,-1 1 0,1-1 0,0 0 0,-1 1 0,1-1 0,0 1 0,-1-1 0,1 0 0,-1 1 0,1-1 0,-1 0 0,0 0 0,1 0 0,-1 1 0,0-1 0,1 0 0,-1 0 0,0 0 0,0 0 0,0 1 0,0-3 0,0 3 0,-1-1 0,0 0 0,1 0 0,-1 0 0,0 0 0,0 1 0,0-1 0,0 0 0,0 1 0,0-1 0,0 1 0,0-1 0,0 1 0,0 0 0,0-1 0,0 1 0,0 0 0,0-1 0,0 1 0,0 0 0,-1 0 0,0 0 0,-2 0 0,0 1 0,1-1 0,-1 1 0,0-1 0,0 1 0,1 0 0,-1 0 0,1 1 0,-1-1 0,1 1 0,0 0 0,0-1 0,-1 2 0,1-1 0,0 0 0,1 0 0,-1 1 0,0 0 0,1 0 0,-1-1 0,1 1 0,0 1 0,-3 4 0,-4 7 0,1 0 0,0 1 0,-9 26 0,-6 11 0,15-35 0,0 1 0,-7 28 0,14-45 0,-7 29 0,1-1 0,2 1 0,0 0 0,3 0 0,0 43 0,2-72 0,0 1 0,0-1 0,0 0 0,0 1 0,1-1 0,-1 1 0,1-1 0,-1 0 0,1 0 0,0 1 0,0-1 0,0 0 0,0 0 0,0 0 0,0 0 0,1 0 0,-1 0 0,1 0 0,-1-1 0,1 1 0,0 0 0,0-1 0,0 1 0,0-1 0,0 0 0,0 0 0,0 0 0,0 0 0,0 0 0,0 0 0,1 0 0,-1-1 0,0 1 0,1-1 0,-1 0 0,0 1 0,1-1 0,-1 0 0,5-1 0,2-1 0,0 1 0,-1-2 0,1 1 0,-1-1 0,1-1 0,-1 0 0,0 0 0,0 0 0,9-8 0,112-93 0,-123 99 0,0 0 0,0-1 0,-1 0 0,0 0 0,0 0 0,-1-1 0,0 0 0,0 1 0,0-1 0,-1-1 0,-1 1 0,4-18 0,-5 23 0,-1 0 0,1 0 0,-1 0 0,0-1 0,0 1 0,0 0 0,0 0 0,-1-1 0,1 1 0,-1 0 0,0 0 0,0 0 0,0 0 0,0 0 0,-1 0 0,1 0 0,-1 0 0,1 0 0,-1 1 0,0-1 0,0 0 0,-1 1 0,1 0 0,0 0 0,-1-1 0,1 2 0,-1-1 0,0 0 0,0 0 0,0 1 0,0-1 0,0 1 0,0 0 0,0 0 0,0 0 0,-6 0 0,5 0 0,0 0 0,-1 0 0,1 1 0,-1 0 0,1 0 0,0 0 0,-1 0 0,1 1 0,-1-1 0,1 1 0,0 1 0,-1-1 0,1 0 0,0 1 0,0 0 0,0 0 0,0 0 0,0 0 0,1 1 0,-1 0 0,1 0 0,-1 0 0,1 0 0,0 0 0,0 0 0,1 1 0,-1-1 0,1 1 0,-3 5 0,-1 3 0,1 0 0,1 0 0,0 0 0,0 0 0,1 1 0,1-1 0,0 1 0,0 24 0,2-25 0,-1 2 0,1 1 0,1 0 0,0 0 0,4 15 0,-5-27 0,1 0 0,0 0 0,0 0 0,0 0 0,0 0 0,1 0 0,-1 0 0,1-1 0,0 1 0,-1 0 0,1-1 0,0 1 0,1-1 0,-1 0 0,0 1 0,1-1 0,-1-1 0,1 1 0,0 0 0,0 0 0,-1-1 0,1 0 0,0 1 0,6 0 0,-4 0 0,1-1 0,0 0 0,0 0 0,0-1 0,-1 0 0,1 0 0,0 0 0,0-1 0,0 0 0,0 0 0,-1 0 0,8-3 0,-9 2 0,-1 1 0,0-1 0,0 0 0,0-1 0,0 1 0,0 0 0,0-1 0,-1 0 0,1 0 0,-1 1 0,1-1 0,-1-1 0,0 1 0,-1 0 0,1 0 0,0-1 0,-1 1 0,0-1 0,0 1 0,1-7 0,0 1-91,0 0 0,-1 1 0,0-2 0,-1 1 0,0 0 0,0 0 0,-1 0 0,0 0 0,0 0 0,-1 0 0,-1 1 0,1-1 0,-1 0 0,-8-13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31T13:42:03.86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1734 518 24575,'-65'-1'0,"30"-1"0,1 2 0,-40 5 0,71-5 0,-1 1 0,1 0 0,0 0 0,-1 1 0,1-1 0,0 0 0,0 1 0,0 0 0,0 0 0,1 0 0,-1 0 0,0 0 0,1 1 0,-1-1 0,1 1 0,0-1 0,0 1 0,0 0 0,0 0 0,1 0 0,-1 0 0,1 0 0,-1 1 0,1-1 0,0 0 0,1 0 0,-2 7 0,0 4 0,0 1 0,2-1 0,-1 1 0,2-1 0,2 17 0,-3-27 0,1 1 0,0-1 0,0 0 0,1 0 0,-1 0 0,1 0 0,0 0 0,0 0 0,0 0 0,1-1 0,-1 1 0,1-1 0,0 1 0,0-1 0,0 0 0,0 0 0,1-1 0,-1 1 0,1-1 0,-1 1 0,1-1 0,0 0 0,6 2 0,0 0 0,1-1 0,-1 0 0,1-1 0,-1 0 0,1-1 0,0 0 0,0 0 0,14-2 0,-22 1 0,0-1 0,0 1 0,1-1 0,-1 0 0,0 0 0,0 0 0,0 0 0,0 0 0,0-1 0,0 1 0,0-1 0,0 0 0,-1 0 0,1 0 0,-1 0 0,1 0 0,-1 0 0,0-1 0,0 1 0,0-1 0,0 0 0,0 0 0,-1 0 0,1 0 0,-1 0 0,0 0 0,0 0 0,0 0 0,0 0 0,0 0 0,0-6 0,0 1 0,-1-1 0,0 1 0,0-1 0,0 0 0,-1 1 0,-1-1 0,1 1 0,-1 0 0,-1-1 0,0 1 0,-3-8 0,-10-16 0,-29-44 0,40 68 0,-1 0 0,0 1 0,0 0 0,0 0 0,-1 1 0,0-1 0,0 1 0,0 1 0,-1 0 0,0 0 0,-9-4 0,15 8 0,0 0 0,0 0 0,0 1 0,0-1 0,0 0 0,0 1 0,0 0 0,0-1 0,0 1 0,0 0 0,0 0 0,0 0 0,-1 1 0,1-1 0,0 0 0,0 1 0,0-1 0,0 1 0,0 0 0,0-1 0,0 1 0,1 0 0,-1 0 0,0 1 0,0-1 0,1 0 0,-1 1 0,0-1 0,1 0 0,0 1 0,-1 0 0,1-1 0,0 1 0,0 0 0,0 0 0,0 0 0,0 0 0,0-1 0,0 1 0,0 3 0,0-1 0,0 1 0,0-1 0,0 1 0,0-1 0,1 0 0,0 1 0,0-1 0,0 1 0,1-1 0,-1 1 0,1-1 0,0 0 0,0 0 0,1 1 0,-1-1 0,1 0 0,0 0 0,3 5 0,0-3 0,1 0 0,0-1 0,0 0 0,0 0 0,1 0 0,-1-1 0,1 0 0,0 0 0,0 0 0,1-1 0,-1 0 0,1-1 0,0 0 0,-1 0 0,1-1 0,0 1 0,0-2 0,14 1 0,-12-1 0,0-1 0,0 1 0,1-2 0,-1 1 0,0-2 0,0 1 0,-1-1 0,1-1 0,-1 1 0,1-2 0,-1 1 0,0-1 0,-1-1 0,12-8 0,-16 9 0,0 0 0,0 0 0,-1 0 0,1-1 0,-1 0 0,0 0 0,-1 1 0,1-1 0,-1-1 0,0 1 0,-1 0 0,0-1 0,0 1 0,0 0 0,0-1 0,-1 1 0,-1-8 0,0-2 0,0 0 0,-1 1 0,-1-1 0,0 1 0,-11-30 0,6 31 0,0 1 0,0-1 0,-2 1 0,1 1 0,-2 0 0,1 0 0,-2 1 0,-16-13 0,-19-20 0,41 38 0,0 0 0,-1 0 0,0 0 0,0 1 0,0 0 0,-1 1 0,1 0 0,-1 0 0,0 0 0,-14-3 0,17 6 0,-1-1 0,1 2 0,-1-1 0,1 1 0,0 0 0,-1 0 0,1 0 0,-1 1 0,1-1 0,0 1 0,-1 1 0,1-1 0,0 1 0,0 0 0,0 0 0,0 1 0,0-1 0,-5 5 0,0 1 0,0 1 0,0 0 0,1 0 0,0 1 0,1 0 0,0 0 0,0 1 0,1 0 0,1 1 0,0 0 0,1 0 0,0 0 0,0 0 0,1 1 0,1-1 0,0 1 0,1 0 0,1 0 0,-1 26 0,3-35 0,0 0 0,0 0 0,0-1 0,0 1 0,0 0 0,1 0 0,-1-1 0,1 1 0,0-1 0,0 1 0,1-1 0,-1 0 0,1 0 0,-1 0 0,1 0 0,0 0 0,0-1 0,0 1 0,1-1 0,-1 0 0,1 0 0,-1 0 0,1 0 0,-1-1 0,1 1 0,0-1 0,5 1 0,-4 0 0,1-1 0,0 0 0,0 0 0,0 0 0,0-1 0,1 0 0,-1 0 0,0 0 0,0-1 0,0 0 0,0 0 0,0 0 0,0-1 0,-1 0 0,1 0 0,0 0 0,8-6 0,-12 6 0,1 0 0,-1 0 0,1 0 0,-1-1 0,0 1 0,0 0 0,0-1 0,0 0 0,-1 0 0,1 1 0,-1-1 0,0 0 0,0 0 0,0 0 0,0 0 0,0-1 0,0 1 0,-1 0 0,0 0 0,1 0 0,-1-1 0,0 1 0,-1 0 0,1 0 0,-1 0 0,1-1 0,-1 1 0,0 0 0,-2-4 0,1 2 0,0 0 0,-1 0 0,1 0 0,-1 0 0,0 0 0,0 1 0,-1 0 0,0-1 0,1 1 0,-1 0 0,-1 1 0,1-1 0,-1 1 0,1 0 0,-1 0 0,-7-3 0,-22-5 0,0 1 0,-1 2 0,0 2 0,-1 1 0,1 1 0,-1 3 0,0 0 0,-38 6 0,67-5 0,1 1 0,-1 0 0,1 0 0,0 0 0,-1 1 0,1 0 0,0 0 0,0 1 0,1 0 0,-1 0 0,0 0 0,1 1 0,0 0 0,0 0 0,0 0 0,0 0 0,1 1 0,-1 0 0,1 0 0,0 0 0,1 0 0,-1 1 0,1-1 0,0 1 0,1 0 0,-1 0 0,1 0 0,0 0 0,1 1 0,0-1 0,-2 12 0,2 2 0,0 0 0,1-1 0,1 1 0,1 0 0,8 37 0,-8-49 0,0-1 0,0 0 0,1 0 0,0 0 0,1 0 0,-1 0 0,1 0 0,1-1 0,-1 0 0,1 0 0,0 0 0,0 0 0,1-1 0,-1 0 0,1 0 0,1-1 0,-1 1 0,9 3 0,31 16 0,-28-13 0,1-2 0,36 13 0,-48-20 0,-1 0 0,0-1 0,1 0 0,-1 0 0,1-1 0,0 1 0,-1-1 0,1-1 0,-1 1 0,1-1 0,-1-1 0,0 1 0,10-4 0,-11 2 0,0 1 0,0-1 0,0-1 0,0 1 0,-1-1 0,0 1 0,1-1 0,-1 0 0,-1-1 0,1 1 0,0-1 0,-1 0 0,5-9 0,-3 4 0,0 0 0,-1-1 0,0 0 0,-1 0 0,0 0 0,1-12 0,-2 6 0,-1 0 0,-1-1 0,-1 1 0,0 0 0,-1-1 0,-1 1 0,-1 0 0,0 0 0,-1 1 0,-1-1 0,0 1 0,-2 0 0,-14-23 0,4 15 0,-38-36 0,27 32 0,21 20 0,0 1 0,-1 0 0,0 0 0,0 1 0,0 1 0,-1-1 0,0 2 0,0-1 0,0 1 0,0 1 0,-1 0 0,0 0 0,1 1 0,-1 0 0,0 1 0,0 1 0,0-1 0,0 2 0,0-1 0,-20 5 0,21-1 0,-1 0 0,1 0 0,-1 1 0,1 0 0,1 1 0,-1 1 0,1-1 0,0 1 0,-16 16 0,6-6 0,13-11 0,0 1 0,0-1 0,1 1 0,0 0 0,0 0 0,1 0 0,0 1 0,0-1 0,1 1 0,0 0 0,0 0 0,1 1 0,-3 15 0,1 7 0,1 0 0,3 44 0,0-70 0,0 3 0,0 0 0,1 0 0,0-1 0,1 1 0,-1 0 0,1-1 0,1 1 0,0-1 0,0 0 0,0 0 0,1 0 0,0 0 0,0-1 0,0 1 0,1-1 0,0 0 0,1-1 0,8 8 0,-5-6 0,0 0 0,1-1 0,0-1 0,0 0 0,0 0 0,1-1 0,0 0 0,-1-1 0,1 0 0,1-1 0,-1 0 0,15 0 0,-17-1 0,115 2 0,-109-3 0,0-1 0,-1-1 0,1-1 0,0 0 0,-1 0 0,18-8 0,-21 5 0,-1 0 0,0-1 0,0-1 0,0 1 0,-1-2 0,10-10 0,16-14 0,-32 30 0,1-1 0,-1 1 0,0 0 0,0-1 0,0 1 0,-1-1 0,1 0 0,-1 0 0,0 0 0,0 0 0,0 0 0,-1-1 0,1 1 0,-1 0 0,0-1 0,1-5 0,-2 2 0,0 1 0,0-1 0,-1 1 0,0-1 0,0 1 0,-1-1 0,0 1 0,0 0 0,-5-10 0,1 4 0,-1 1 0,0-1 0,-1 1 0,0 0 0,-1 1 0,0 0 0,-1 0 0,0 1 0,0 0 0,-13-8 0,3 3 0,-26-25 0,28 23 0,-29-21 0,6 9 0,7 5 0,-41-22 0,63 39 0,0 2 0,-1-1 0,1 2 0,-1-1 0,0 2 0,-1 0 0,-19-2 0,-34 2 0,-98 7 0,146-1 0,0 0 0,1 2 0,-1 0 0,1 0 0,1 2 0,-1 0 0,1 1 0,0 1 0,1 1 0,0 0 0,0 1 0,1 1 0,1 0 0,0 1 0,1 0 0,0 1 0,1 1 0,-11 16 0,18-22 0,0 0 0,1 0 0,0 0 0,0 1 0,1-1 0,1 1 0,-1 0 0,1 0 0,1 0 0,0 0 0,0 0 0,2 13 0,-1-17 0,0 0 0,1 0 0,0 0 0,0 0 0,1 0 0,-1 0 0,1-1 0,1 1 0,-1 0 0,1-1 0,0 0 0,0 1 0,0-1 0,1-1 0,0 1 0,0 0 0,0-1 0,1 0 0,-1 0 0,1 0 0,7 4 0,5 0 0,0-1 0,0 0 0,1-2 0,0 0 0,0-1 0,0-1 0,0-1 0,1 0 0,-1-1 0,1-1 0,-1-1 0,27-4 0,-40 4 0,0 0 0,1 0 0,-1-1 0,0 1 0,0-1 0,-1 0 0,1 0 0,0-1 0,-1 1 0,1-1 0,-1 0 0,0 0 0,0-1 0,0 1 0,0-1 0,-1 0 0,1 0 0,-1 0 0,0 0 0,0-1 0,-1 1 0,1-1 0,3-9 0,-5 8 0,1 0 0,-1 0 0,0 0 0,-1-1 0,1 1 0,-1 0 0,-1 0 0,1 0 0,-1-1 0,0 1 0,0 0 0,-1 0 0,0 0 0,0 0 0,0 1 0,-1-1 0,0 1 0,0-1 0,-7-9 0,-5-1 0,-1-1 0,0 2 0,-1 0 0,-1 1 0,0 1 0,-25-14 0,24 18 0,0 1 0,-1 0 0,1 2 0,-2 0 0,1 1 0,-1 1 0,1 1 0,-38-1 0,53 4 0,0 0 0,1 0 0,-1 0 0,0 1 0,0 0 0,0 0 0,1 0 0,-1 0 0,0 1 0,1-1 0,-1 1 0,1 1 0,0-1 0,-1 0 0,1 1 0,0 0 0,-4 4 0,4-3 0,0 1 0,1 0 0,-1 0 0,1 0 0,0 0 0,0 0 0,0 1 0,1-1 0,0 1 0,0 0 0,0-1 0,1 1 0,-2 11 0,-1 34 0,3-1 0,7 81 0,-5-124 0,-1-1 0,1 0 0,1 0 0,-1-1 0,1 1 0,0 0 0,1 0 0,-1-1 0,1 0 0,0 1 0,1-1 0,-1 0 0,1 0 0,0-1 0,0 1 0,0-1 0,1 0 0,6 5 0,-3-4 0,0 0 0,1-1 0,-1 0 0,1 0 0,0-1 0,0 0 0,1 0 0,-1-1 0,1-1 0,16 2 0,34-1 0,80-6 0,-137 3 0,0 1 0,0 0 0,0-1 0,0 1 0,0-1 0,0 0 0,0 0 0,0 0 0,-1-1 0,1 1 0,0 0 0,-1-1 0,1 0 0,-1 0 0,3-2 0,-3 2 0,-1 0 0,0 0 0,0 0 0,1 0 0,-1 0 0,0 0 0,-1 0 0,1 0 0,0 0 0,-1 0 0,1-1 0,-1 1 0,0 0 0,1 0 0,-1-1 0,-1-2 0,1-1 0,-2 0 0,1-1 0,-1 1 0,0 0 0,0 0 0,0 0 0,-1 0 0,0 1 0,0-1 0,-1 1 0,1-1 0,-10-8 0,3 4 0,-1 1 0,0 1 0,0-1 0,-1 2 0,0 0 0,-1 0 0,1 1 0,-1 1 0,-1 0 0,-23-6 0,12 6 0,1 0 0,-1 2 0,-1 0 0,1 2 0,-28 2 0,50-1 0,1 1 0,-1-1 0,1 1 0,-1 0 0,0-1 0,1 1 0,-1 0 0,1 0 0,0 1 0,-1-1 0,1 1 0,0-1 0,0 1 0,0 0 0,0-1 0,0 1 0,0 0 0,-1 3 0,0-1 0,0 0 0,0 1 0,1 0 0,0-1 0,0 1 0,0 0 0,1 0 0,-1 0 0,0 7 0,1-7 0,0 1 0,1 0 0,-1 0 0,1 0 0,1 0 0,-1 0 0,1 0 0,0-1 0,0 1 0,1 0 0,-1 0 0,1-1 0,1 1 0,-1-1 0,1 0 0,0 0 0,5 8 0,-3-9 0,0 0 0,1-1 0,-1 1 0,1-1 0,0 0 0,0 0 0,0-1 0,0 0 0,0 0 0,0 0 0,1-1 0,10 1 0,-6-1 0,-1 0 0,0-1 0,0 0 0,0-1 0,0 0 0,0-1 0,14-4 0,-21 6 0,0-1 0,-1 0 0,1-1 0,0 1 0,-1 0 0,1-1 0,-1 1 0,0-1 0,1 0 0,-1 0 0,0 0 0,0 0 0,0 0 0,-1 0 0,1 0 0,0-1 0,-1 1 0,1-1 0,-1 1 0,0-1 0,0 0 0,0 1 0,0-1 0,0 0 0,-1 0 0,1 0 0,-1 0 0,0 1 0,0-1 0,0 0 0,0 0 0,0 0 0,-1 0 0,1 0 0,-1 1 0,-2-6 0,0-1 0,0 0 0,-1 0 0,0 0 0,0 0 0,-1 1 0,0-1 0,-1 1 0,0 0 0,-11-10 0,3 5 0,-1 0 0,-1 2 0,0 0 0,0 0 0,-1 2 0,0 0 0,-1 1 0,0 0 0,-30-7 0,37 13 0,0 0 0,-1 0 0,1 1 0,-1 0 0,1 1 0,-1 0 0,-18 4 0,22-3 0,1 1 0,-1 0 0,1 1 0,0 0 0,0 0 0,0 0 0,0 1 0,1 0 0,-1 0 0,1 1 0,0 0 0,-7 7 0,9-7 0,1 0 0,-1 0 0,1 1 0,0-1 0,0 1 0,1-1 0,0 1 0,0 0 0,0 0 0,0 0 0,1 0 0,0 1 0,1-1 0,-1 0 0,1 0 0,0 0 0,1 1 0,0-1 0,0 0 0,0 0 0,0 0 0,1 0 0,0 0 0,0 0 0,1 0 0,0-1 0,0 1 0,5 7 0,1-4 0,-1 0 0,2-1 0,-1 0 0,1 0 0,0-1 0,1 0 0,0-1 0,0 0 0,0-1 0,0 0 0,1 0 0,0-2 0,0 1 0,0-2 0,1 1 0,-1-2 0,1 1 0,13-2 0,211-3 0,-235 3 0,1 0 0,0-1 0,0 1 0,0-1 0,-1 0 0,1 0 0,0 0 0,-1 0 0,1 0 0,-1 0 0,1-1 0,-1 1 0,0-1 0,1 0 0,-1 0 0,0 0 0,0 0 0,0 0 0,2-3 0,-2 1 0,0 0 0,0-1 0,0 1 0,0 0 0,-1-1 0,0 1 0,0-1 0,0 1 0,-1-1 0,1 0 0,-1-4 0,0-2 0,-1 0 0,0 1 0,-1-1 0,0 0 0,-1 1 0,0-1 0,0 1 0,-1 0 0,-9-17 0,4 12 0,-1 0 0,-1 1 0,0 0 0,-1 1 0,0 0 0,-26-20 0,28 26 0,0 0 0,0 1 0,0 1 0,-1 0 0,0 0 0,0 1 0,0 1 0,-1 0 0,1 0 0,-1 1 0,-15-1 0,15 2 0,-1 0 0,1 1 0,-1 0 0,0 1 0,-23 5 0,33-5 0,-1 0 0,1 0 0,-1 1 0,1 0 0,0-1 0,0 1 0,0 0 0,0 0 0,0 1 0,0-1 0,0 0 0,1 1 0,-1 0 0,1 0 0,0 0 0,0 0 0,0 0 0,0 0 0,1 0 0,-1 1 0,1-1 0,0 0 0,0 1 0,-1 6 0,-1 5 38,0 1 0,1 0 0,1-1 0,1 1 0,0 0 0,2 0 0,-1 0 0,6 20 0,-5-28-145,1 1 0,-1-1 1,2 1-1,-1-1 0,1 0 1,1 0-1,-1 0 0,1-1 1,1 0-1,-1 0 0,1 0 1,0-1-1,1 1 0,0-2 1,13 10-1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31T13:42:07.60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28 116 24575,'-9'-28'0,"2"8"0,2-13 0,0-2 0,5 35 0,0 0 0,0 0 0,0 0 0,0 0 0,0 0 0,0 0 0,0 1 0,0-1 0,0 0 0,0 0 0,0 0 0,0 0 0,0 0 0,0 0 0,-1 0 0,1 0 0,0 0 0,0 0 0,0 0 0,0 0 0,0 0 0,0 0 0,0 0 0,0 0 0,0 0 0,0 0 0,0 0 0,0 0 0,0 0 0,0 0 0,-1 22 0,2 453-1365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31T13:43:24.81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5 1 24575,'-5'0'0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B66AD-13D6-4B55-96E7-09AC117821E0}" type="datetimeFigureOut">
              <a:rPr lang="fr-FR" smtClean="0"/>
              <a:t>06/06/2022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1BD60-1A32-4F8B-8602-EED813A29F8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866968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B66AD-13D6-4B55-96E7-09AC117821E0}" type="datetimeFigureOut">
              <a:rPr lang="fr-FR" smtClean="0"/>
              <a:t>06/06/2022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1BD60-1A32-4F8B-8602-EED813A29F8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760352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B66AD-13D6-4B55-96E7-09AC117821E0}" type="datetimeFigureOut">
              <a:rPr lang="fr-FR" smtClean="0"/>
              <a:t>06/06/2022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1BD60-1A32-4F8B-8602-EED813A29F87}" type="slidenum">
              <a:rPr lang="fr-FR" smtClean="0"/>
              <a:t>‹N°›</a:t>
            </a:fld>
            <a:endParaRPr lang="fr-FR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878730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B66AD-13D6-4B55-96E7-09AC117821E0}" type="datetimeFigureOut">
              <a:rPr lang="fr-FR" smtClean="0"/>
              <a:t>06/06/2022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1BD60-1A32-4F8B-8602-EED813A29F8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402109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B66AD-13D6-4B55-96E7-09AC117821E0}" type="datetimeFigureOut">
              <a:rPr lang="fr-FR" smtClean="0"/>
              <a:t>06/06/2022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1BD60-1A32-4F8B-8602-EED813A29F87}" type="slidenum">
              <a:rPr lang="fr-FR" smtClean="0"/>
              <a:t>‹N°›</a:t>
            </a:fld>
            <a:endParaRPr lang="fr-FR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5190251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B66AD-13D6-4B55-96E7-09AC117821E0}" type="datetimeFigureOut">
              <a:rPr lang="fr-FR" smtClean="0"/>
              <a:t>06/06/2022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1BD60-1A32-4F8B-8602-EED813A29F8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81079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B66AD-13D6-4B55-96E7-09AC117821E0}" type="datetimeFigureOut">
              <a:rPr lang="fr-FR" smtClean="0"/>
              <a:t>06/06/2022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1BD60-1A32-4F8B-8602-EED813A29F8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422491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B66AD-13D6-4B55-96E7-09AC117821E0}" type="datetimeFigureOut">
              <a:rPr lang="fr-FR" smtClean="0"/>
              <a:t>06/06/2022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1BD60-1A32-4F8B-8602-EED813A29F8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095058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B66AD-13D6-4B55-96E7-09AC117821E0}" type="datetimeFigureOut">
              <a:rPr lang="fr-FR" smtClean="0"/>
              <a:t>06/06/2022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1BD60-1A32-4F8B-8602-EED813A29F8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62756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B66AD-13D6-4B55-96E7-09AC117821E0}" type="datetimeFigureOut">
              <a:rPr lang="fr-FR" smtClean="0"/>
              <a:t>06/06/2022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1BD60-1A32-4F8B-8602-EED813A29F8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170459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B66AD-13D6-4B55-96E7-09AC117821E0}" type="datetimeFigureOut">
              <a:rPr lang="fr-FR" smtClean="0"/>
              <a:t>06/06/2022</a:t>
            </a:fld>
            <a:endParaRPr lang="fr-F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1BD60-1A32-4F8B-8602-EED813A29F8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664599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B66AD-13D6-4B55-96E7-09AC117821E0}" type="datetimeFigureOut">
              <a:rPr lang="fr-FR" smtClean="0"/>
              <a:t>06/06/2022</a:t>
            </a:fld>
            <a:endParaRPr lang="fr-FR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1BD60-1A32-4F8B-8602-EED813A29F8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295146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B66AD-13D6-4B55-96E7-09AC117821E0}" type="datetimeFigureOut">
              <a:rPr lang="fr-FR" smtClean="0"/>
              <a:t>06/06/2022</a:t>
            </a:fld>
            <a:endParaRPr lang="fr-F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1BD60-1A32-4F8B-8602-EED813A29F8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334039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B66AD-13D6-4B55-96E7-09AC117821E0}" type="datetimeFigureOut">
              <a:rPr lang="fr-FR" smtClean="0"/>
              <a:t>06/06/2022</a:t>
            </a:fld>
            <a:endParaRPr lang="fr-FR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1BD60-1A32-4F8B-8602-EED813A29F8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135187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B66AD-13D6-4B55-96E7-09AC117821E0}" type="datetimeFigureOut">
              <a:rPr lang="fr-FR" smtClean="0"/>
              <a:t>06/06/2022</a:t>
            </a:fld>
            <a:endParaRPr lang="fr-F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1BD60-1A32-4F8B-8602-EED813A29F8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752241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dirty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B66AD-13D6-4B55-96E7-09AC117821E0}" type="datetimeFigureOut">
              <a:rPr lang="fr-FR" smtClean="0"/>
              <a:t>06/06/2022</a:t>
            </a:fld>
            <a:endParaRPr lang="fr-F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1BD60-1A32-4F8B-8602-EED813A29F8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285660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1B66AD-13D6-4B55-96E7-09AC117821E0}" type="datetimeFigureOut">
              <a:rPr lang="fr-FR" smtClean="0"/>
              <a:t>06/06/2022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F71BD60-1A32-4F8B-8602-EED813A29F8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663647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0" r:id="rId1"/>
    <p:sldLayoutId id="2147483781" r:id="rId2"/>
    <p:sldLayoutId id="2147483782" r:id="rId3"/>
    <p:sldLayoutId id="2147483783" r:id="rId4"/>
    <p:sldLayoutId id="2147483784" r:id="rId5"/>
    <p:sldLayoutId id="2147483785" r:id="rId6"/>
    <p:sldLayoutId id="2147483786" r:id="rId7"/>
    <p:sldLayoutId id="2147483787" r:id="rId8"/>
    <p:sldLayoutId id="2147483788" r:id="rId9"/>
    <p:sldLayoutId id="2147483789" r:id="rId10"/>
    <p:sldLayoutId id="2147483790" r:id="rId11"/>
    <p:sldLayoutId id="2147483791" r:id="rId12"/>
    <p:sldLayoutId id="2147483792" r:id="rId13"/>
    <p:sldLayoutId id="2147483793" r:id="rId14"/>
    <p:sldLayoutId id="2147483794" r:id="rId15"/>
    <p:sldLayoutId id="2147483795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27.png"/><Relationship Id="rId7" Type="http://schemas.openxmlformats.org/officeDocument/2006/relationships/customXml" Target="../ink/ink3.xml"/><Relationship Id="rId12" Type="http://schemas.openxmlformats.org/officeDocument/2006/relationships/image" Target="../media/image35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customXml" Target="../ink/ink5.xml"/><Relationship Id="rId5" Type="http://schemas.openxmlformats.org/officeDocument/2006/relationships/customXml" Target="../ink/ink2.xml"/><Relationship Id="rId10" Type="http://schemas.openxmlformats.org/officeDocument/2006/relationships/image" Target="../media/image34.png"/><Relationship Id="rId4" Type="http://schemas.openxmlformats.org/officeDocument/2006/relationships/image" Target="../media/image31.png"/><Relationship Id="rId9" Type="http://schemas.openxmlformats.org/officeDocument/2006/relationships/customXml" Target="../ink/ink4.xml"/><Relationship Id="rId1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2B67D11-D31A-49D2-B60E-5CF1E6A64A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9128" y="2595417"/>
            <a:ext cx="8940800" cy="1021309"/>
          </a:xfrm>
        </p:spPr>
        <p:txBody>
          <a:bodyPr/>
          <a:lstStyle/>
          <a:p>
            <a:r>
              <a:rPr lang="fr-FR" dirty="0"/>
              <a:t>Mesure des défauts de l’œil</a:t>
            </a:r>
          </a:p>
        </p:txBody>
      </p:sp>
    </p:spTree>
    <p:extLst>
      <p:ext uri="{BB962C8B-B14F-4D97-AF65-F5344CB8AC3E}">
        <p14:creationId xmlns:p14="http://schemas.microsoft.com/office/powerpoint/2010/main" val="31540206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06A12DA-9A2D-4669-8BCC-6EF19F2F8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II.  </a:t>
            </a:r>
            <a:r>
              <a:rPr lang="fr-FR" sz="3600" dirty="0"/>
              <a:t>Mesure de la déformation d’un front d’onde type Shack-Hartmann</a:t>
            </a:r>
            <a:endParaRPr lang="fr-FR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BD846EA8-B6FA-480D-ADB8-64D9AEE005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334" y="2433808"/>
            <a:ext cx="3712723" cy="2796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6E16F791-7F51-4997-9148-410C1DCDF9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8937" y="2950814"/>
            <a:ext cx="4216970" cy="1762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06C8B730-B79F-4879-89D9-36F122E34983}"/>
              </a:ext>
            </a:extLst>
          </p:cNvPr>
          <p:cNvSpPr txBox="1"/>
          <p:nvPr/>
        </p:nvSpPr>
        <p:spPr>
          <a:xfrm>
            <a:off x="4460132" y="4755002"/>
            <a:ext cx="2650787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fr-FR" sz="14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Positions idéales des points</a:t>
            </a:r>
            <a:endParaRPr lang="fr-FR" sz="1400" b="0" dirty="0">
              <a:effectLst/>
            </a:endParaRPr>
          </a:p>
          <a:p>
            <a:br>
              <a:rPr lang="fr-FR" dirty="0"/>
            </a:br>
            <a:endParaRPr lang="fr-FR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28F53D53-C429-4D53-94FC-85FBF400D6A2}"/>
              </a:ext>
            </a:extLst>
          </p:cNvPr>
          <p:cNvSpPr txBox="1"/>
          <p:nvPr/>
        </p:nvSpPr>
        <p:spPr>
          <a:xfrm>
            <a:off x="6901746" y="4755002"/>
            <a:ext cx="2650787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fr-FR" sz="14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Positions réelles des points</a:t>
            </a:r>
            <a:endParaRPr lang="fr-FR" sz="1400" b="0" dirty="0">
              <a:effectLst/>
            </a:endParaRPr>
          </a:p>
          <a:p>
            <a:br>
              <a:rPr lang="fr-FR" dirty="0"/>
            </a:b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977301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A72167C-A523-4ACA-8E54-6B6FC3BF1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a)  Expérience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748C01D8-82C1-4242-A5D5-F80C32992C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56" t="18236" r="10919" b="48780"/>
          <a:stretch/>
        </p:blipFill>
        <p:spPr bwMode="auto">
          <a:xfrm>
            <a:off x="677334" y="1930400"/>
            <a:ext cx="3328067" cy="3035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D50B28F4-D6D2-45D9-A52F-A26763E7AFDC}"/>
              </a:ext>
            </a:extLst>
          </p:cNvPr>
          <p:cNvSpPr txBox="1"/>
          <p:nvPr/>
        </p:nvSpPr>
        <p:spPr>
          <a:xfrm>
            <a:off x="341600" y="5221592"/>
            <a:ext cx="424872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fr-FR" sz="1800" b="1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Observation </a:t>
            </a:r>
            <a:r>
              <a:rPr lang="fr-FR" sz="18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:</a:t>
            </a:r>
            <a:endParaRPr lang="fr-FR" b="0" dirty="0">
              <a:effectLst/>
            </a:endParaRP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fr-FR" sz="18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Le Rayon est dévié par le plastique par rapport à une trajectoire idéale</a:t>
            </a:r>
            <a:endParaRPr lang="fr-FR" b="0" dirty="0">
              <a:effectLst/>
            </a:endParaRPr>
          </a:p>
          <a:p>
            <a:br>
              <a:rPr lang="fr-FR" dirty="0"/>
            </a:br>
            <a:endParaRPr lang="fr-FR" dirty="0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CD771C15-5B88-4A51-ACA6-5FF723355DCA}"/>
              </a:ext>
            </a:extLst>
          </p:cNvPr>
          <p:cNvSpPr txBox="1"/>
          <p:nvPr/>
        </p:nvSpPr>
        <p:spPr>
          <a:xfrm>
            <a:off x="5857323" y="5498591"/>
            <a:ext cx="265889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fr-FR" sz="1800" b="1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Montage : </a:t>
            </a:r>
            <a:endParaRPr lang="fr-FR" b="0" dirty="0">
              <a:effectLst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18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Laser rouge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18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Lentille convergente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18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Plastique déformable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AE4E0A04-F629-C32A-BFA0-320903AEDF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2727" y="1045774"/>
            <a:ext cx="2494280" cy="2059305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251C0F9E-47B0-DD3A-2160-77D5F34989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8442" y="3245414"/>
            <a:ext cx="2481580" cy="2059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2062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F3F014C-F5F3-4E57-9C80-D318DA6E0E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b) Résultats de l’expérience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F209DBF5-C105-D9B1-43D6-7A16C69B1B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1597" y="2295870"/>
            <a:ext cx="2306930" cy="3551459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4DA92494-4522-F829-5394-7DC91CC89E87}"/>
              </a:ext>
            </a:extLst>
          </p:cNvPr>
          <p:cNvSpPr txBox="1"/>
          <p:nvPr/>
        </p:nvSpPr>
        <p:spPr>
          <a:xfrm>
            <a:off x="677334" y="1438941"/>
            <a:ext cx="3936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Rayon arrivant sur la lentille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7E08DA83-2773-B5F4-8845-D29AC0840EEC}"/>
              </a:ext>
            </a:extLst>
          </p:cNvPr>
          <p:cNvSpPr txBox="1"/>
          <p:nvPr/>
        </p:nvSpPr>
        <p:spPr>
          <a:xfrm>
            <a:off x="5710580" y="1438941"/>
            <a:ext cx="4308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Rayon arrivant dans le plan focal image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28E3E865-1107-45B2-C7AE-71FEF05829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852" y="1921366"/>
            <a:ext cx="4308291" cy="4485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6129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E8E669D-15B5-4CA1-A1B5-5DE422195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562" y="416906"/>
            <a:ext cx="8596668" cy="1320800"/>
          </a:xfrm>
        </p:spPr>
        <p:txBody>
          <a:bodyPr>
            <a:normAutofit/>
          </a:bodyPr>
          <a:lstStyle/>
          <a:p>
            <a:r>
              <a:rPr lang="fr-FR" sz="2800" b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Modélisation de la déviation du faisceau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A861F4BC-DE14-4953-4458-45DF4400A572}"/>
              </a:ext>
            </a:extLst>
          </p:cNvPr>
          <p:cNvSpPr txBox="1"/>
          <p:nvPr/>
        </p:nvSpPr>
        <p:spPr>
          <a:xfrm>
            <a:off x="819192" y="1414540"/>
            <a:ext cx="44626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On assimile localement le pochon à deux sphères concentriques de rayon différent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299F9561-2EEF-8B26-B865-4315FB6051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8407" y="1737706"/>
            <a:ext cx="3082290" cy="3842385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6E8FFC64-E08D-2ACA-2E1B-87CF3A6D22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531" y="2346383"/>
            <a:ext cx="4199992" cy="3097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3045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655DA35-7564-D14F-D677-FE885DBE0C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543" y="56506"/>
            <a:ext cx="8596668" cy="1320800"/>
          </a:xfrm>
        </p:spPr>
        <p:txBody>
          <a:bodyPr>
            <a:normAutofit fontScale="90000"/>
          </a:bodyPr>
          <a:lstStyle/>
          <a:p>
            <a:r>
              <a:rPr lang="fr-FR" dirty="0"/>
              <a:t>III.  T</a:t>
            </a:r>
            <a:r>
              <a:rPr lang="fr-FR" sz="3600" dirty="0"/>
              <a:t>raitement informatique du front d’onde reçu</a:t>
            </a:r>
            <a:br>
              <a:rPr lang="fr-FR" dirty="0"/>
            </a:br>
            <a:r>
              <a:rPr lang="fr-FR" dirty="0"/>
              <a:t>	</a:t>
            </a:r>
            <a:r>
              <a:rPr lang="fr-FR" sz="2700" dirty="0"/>
              <a:t>a) Détermination du front d’onde aux points d’échantillonnage</a:t>
            </a: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81779377-23D9-DB20-1CC2-72BA84670C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7173" y="5499489"/>
            <a:ext cx="2378245" cy="58571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C5AE339-10F0-971B-9A55-8E7819E53128}"/>
              </a:ext>
            </a:extLst>
          </p:cNvPr>
          <p:cNvSpPr/>
          <p:nvPr/>
        </p:nvSpPr>
        <p:spPr>
          <a:xfrm>
            <a:off x="2328616" y="2438837"/>
            <a:ext cx="1557204" cy="120892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9BB3AB85-B1AE-00F6-2C5C-295819BA63F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328615" y="2438835"/>
            <a:ext cx="1557204" cy="120892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6730E814-9339-CABD-EB14-BF7DB2E8495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242148" y="2283336"/>
            <a:ext cx="3225280" cy="25234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F67432F5-F83B-CC3B-BCF8-CF6CF534697D}"/>
              </a:ext>
            </a:extLst>
          </p:cNvPr>
          <p:cNvCxnSpPr>
            <a:cxnSpLocks/>
          </p:cNvCxnSpPr>
          <p:nvPr/>
        </p:nvCxnSpPr>
        <p:spPr>
          <a:xfrm>
            <a:off x="5904089" y="2746022"/>
            <a:ext cx="40357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39AE3EB0-77F0-014B-E6F2-2AD3E906E241}"/>
              </a:ext>
            </a:extLst>
          </p:cNvPr>
          <p:cNvCxnSpPr>
            <a:cxnSpLocks/>
          </p:cNvCxnSpPr>
          <p:nvPr/>
        </p:nvCxnSpPr>
        <p:spPr>
          <a:xfrm>
            <a:off x="5904089" y="2746022"/>
            <a:ext cx="0" cy="31891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8710C66D-C961-4DFD-21B2-02A1BA91DFF2}"/>
              </a:ext>
            </a:extLst>
          </p:cNvPr>
          <p:cNvCxnSpPr>
            <a:cxnSpLocks/>
          </p:cNvCxnSpPr>
          <p:nvPr/>
        </p:nvCxnSpPr>
        <p:spPr>
          <a:xfrm>
            <a:off x="5904089" y="3064933"/>
            <a:ext cx="40357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Connecteur droit 35">
            <a:extLst>
              <a:ext uri="{FF2B5EF4-FFF2-40B4-BE49-F238E27FC236}">
                <a16:creationId xmlns:a16="http://schemas.microsoft.com/office/drawing/2014/main" id="{D615C833-6F39-D9B4-2B07-ABCE34412E76}"/>
              </a:ext>
            </a:extLst>
          </p:cNvPr>
          <p:cNvCxnSpPr>
            <a:cxnSpLocks/>
          </p:cNvCxnSpPr>
          <p:nvPr/>
        </p:nvCxnSpPr>
        <p:spPr>
          <a:xfrm>
            <a:off x="6307667" y="2746022"/>
            <a:ext cx="5644" cy="31891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Connecteur droit 41">
            <a:extLst>
              <a:ext uri="{FF2B5EF4-FFF2-40B4-BE49-F238E27FC236}">
                <a16:creationId xmlns:a16="http://schemas.microsoft.com/office/drawing/2014/main" id="{CE7A57EE-75F6-EC45-2168-7268218B3A8A}"/>
              </a:ext>
            </a:extLst>
          </p:cNvPr>
          <p:cNvCxnSpPr>
            <a:cxnSpLocks/>
          </p:cNvCxnSpPr>
          <p:nvPr/>
        </p:nvCxnSpPr>
        <p:spPr>
          <a:xfrm>
            <a:off x="3895418" y="2438835"/>
            <a:ext cx="2008671" cy="30718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eur droit 45">
            <a:extLst>
              <a:ext uri="{FF2B5EF4-FFF2-40B4-BE49-F238E27FC236}">
                <a16:creationId xmlns:a16="http://schemas.microsoft.com/office/drawing/2014/main" id="{EB99CE5F-A0A0-1C4E-FACD-2844EDBB085D}"/>
              </a:ext>
            </a:extLst>
          </p:cNvPr>
          <p:cNvCxnSpPr>
            <a:cxnSpLocks/>
          </p:cNvCxnSpPr>
          <p:nvPr/>
        </p:nvCxnSpPr>
        <p:spPr>
          <a:xfrm flipV="1">
            <a:off x="3885819" y="3064933"/>
            <a:ext cx="2018270" cy="5828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ZoneTexte 48">
            <a:extLst>
              <a:ext uri="{FF2B5EF4-FFF2-40B4-BE49-F238E27FC236}">
                <a16:creationId xmlns:a16="http://schemas.microsoft.com/office/drawing/2014/main" id="{D3F342AE-D831-0191-265D-3164E1A8D48F}"/>
              </a:ext>
            </a:extLst>
          </p:cNvPr>
          <p:cNvSpPr txBox="1"/>
          <p:nvPr/>
        </p:nvSpPr>
        <p:spPr>
          <a:xfrm>
            <a:off x="563499" y="4806819"/>
            <a:ext cx="33223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Pente de la surface en fonction de x, y :</a:t>
            </a:r>
          </a:p>
        </p:txBody>
      </p:sp>
    </p:spTree>
    <p:extLst>
      <p:ext uri="{BB962C8B-B14F-4D97-AF65-F5344CB8AC3E}">
        <p14:creationId xmlns:p14="http://schemas.microsoft.com/office/powerpoint/2010/main" val="8249122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66A99FCC-7C37-961A-FDD4-62FF974D4D3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83593" y="1238331"/>
            <a:ext cx="3689806" cy="34499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DCB7C124-69DC-31EA-C8BA-0FAD241B3F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4667" y="5470868"/>
            <a:ext cx="5627658" cy="479444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1D21AB01-0959-5E10-2573-797CE29FF6D9}"/>
              </a:ext>
            </a:extLst>
          </p:cNvPr>
          <p:cNvSpPr txBox="1"/>
          <p:nvPr/>
        </p:nvSpPr>
        <p:spPr>
          <a:xfrm>
            <a:off x="893096" y="318408"/>
            <a:ext cx="767080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fr-FR" sz="2400" b="1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Construction du plan d’onde :</a:t>
            </a:r>
          </a:p>
        </p:txBody>
      </p:sp>
    </p:spTree>
    <p:extLst>
      <p:ext uri="{BB962C8B-B14F-4D97-AF65-F5344CB8AC3E}">
        <p14:creationId xmlns:p14="http://schemas.microsoft.com/office/powerpoint/2010/main" val="26640570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5CD0BC0-462F-4C56-A62D-862843C9D8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700" y="560962"/>
            <a:ext cx="8596668" cy="1320800"/>
          </a:xfrm>
        </p:spPr>
        <p:txBody>
          <a:bodyPr/>
          <a:lstStyle/>
          <a:p>
            <a:r>
              <a:rPr lang="fr-FR" dirty="0"/>
              <a:t>b) Interpolation de Lagrange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15ED563C-C33B-4FBF-8AD0-AE31F965A7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3035" y="3272929"/>
            <a:ext cx="2933700" cy="895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45A6B8E-4698-4478-A018-D1678E6000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3258" y="3258114"/>
            <a:ext cx="2676525" cy="92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29B306A5-DD30-4B50-9E06-997F1B82C55E}"/>
              </a:ext>
            </a:extLst>
          </p:cNvPr>
          <p:cNvSpPr txBox="1"/>
          <p:nvPr/>
        </p:nvSpPr>
        <p:spPr>
          <a:xfrm>
            <a:off x="1775525" y="4386895"/>
            <a:ext cx="2348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Interpolateur selon x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E4C6A334-272B-4014-9310-4478066CA3FF}"/>
              </a:ext>
            </a:extLst>
          </p:cNvPr>
          <p:cNvSpPr txBox="1"/>
          <p:nvPr/>
        </p:nvSpPr>
        <p:spPr>
          <a:xfrm>
            <a:off x="5367160" y="4363622"/>
            <a:ext cx="2348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Interpolateur selon y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AF1D010E-3B77-A4E2-121A-8235755F6A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3481" y="1881762"/>
            <a:ext cx="5026166" cy="823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6528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5F3E894-1670-48F0-AFE8-F33C48E659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Reconstitution du front d’onde</a:t>
            </a:r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79280E7C-2D47-4497-BFD4-EBDBC5AEC7B6}"/>
              </a:ext>
            </a:extLst>
          </p:cNvPr>
          <p:cNvGrpSpPr/>
          <p:nvPr/>
        </p:nvGrpSpPr>
        <p:grpSpPr>
          <a:xfrm>
            <a:off x="6809124" y="5599325"/>
            <a:ext cx="562320" cy="276120"/>
            <a:chOff x="6809124" y="5599325"/>
            <a:chExt cx="562320" cy="276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4" name="Encre 3">
                  <a:extLst>
                    <a:ext uri="{FF2B5EF4-FFF2-40B4-BE49-F238E27FC236}">
                      <a16:creationId xmlns:a16="http://schemas.microsoft.com/office/drawing/2014/main" id="{D46CC84C-7479-4DA5-B368-8A59BAA41035}"/>
                    </a:ext>
                  </a:extLst>
                </p14:cNvPr>
                <p14:cNvContentPartPr/>
                <p14:nvPr/>
              </p14:nvContentPartPr>
              <p14:xfrm>
                <a:off x="6809124" y="5748365"/>
                <a:ext cx="7920" cy="15840"/>
              </p14:xfrm>
            </p:contentPart>
          </mc:Choice>
          <mc:Fallback xmlns="">
            <p:pic>
              <p:nvPicPr>
                <p:cNvPr id="4" name="Encre 3">
                  <a:extLst>
                    <a:ext uri="{FF2B5EF4-FFF2-40B4-BE49-F238E27FC236}">
                      <a16:creationId xmlns:a16="http://schemas.microsoft.com/office/drawing/2014/main" id="{D46CC84C-7479-4DA5-B368-8A59BAA41035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746484" y="5685725"/>
                  <a:ext cx="13356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5" name="Encre 4">
                  <a:extLst>
                    <a:ext uri="{FF2B5EF4-FFF2-40B4-BE49-F238E27FC236}">
                      <a16:creationId xmlns:a16="http://schemas.microsoft.com/office/drawing/2014/main" id="{213439FD-958D-4D82-A4DA-D9DA4E63983F}"/>
                    </a:ext>
                  </a:extLst>
                </p14:cNvPr>
                <p14:cNvContentPartPr/>
                <p14:nvPr/>
              </p14:nvContentPartPr>
              <p14:xfrm>
                <a:off x="6810204" y="5599325"/>
                <a:ext cx="561240" cy="276120"/>
              </p14:xfrm>
            </p:contentPart>
          </mc:Choice>
          <mc:Fallback xmlns="">
            <p:pic>
              <p:nvPicPr>
                <p:cNvPr id="5" name="Encre 4">
                  <a:extLst>
                    <a:ext uri="{FF2B5EF4-FFF2-40B4-BE49-F238E27FC236}">
                      <a16:creationId xmlns:a16="http://schemas.microsoft.com/office/drawing/2014/main" id="{213439FD-958D-4D82-A4DA-D9DA4E63983F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747564" y="5536685"/>
                  <a:ext cx="686880" cy="401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Encre 6">
                <a:extLst>
                  <a:ext uri="{FF2B5EF4-FFF2-40B4-BE49-F238E27FC236}">
                    <a16:creationId xmlns:a16="http://schemas.microsoft.com/office/drawing/2014/main" id="{C009B7E3-687A-42AF-ADD9-FA107B47AAB4}"/>
                  </a:ext>
                </a:extLst>
              </p14:cNvPr>
              <p14:cNvContentPartPr/>
              <p14:nvPr/>
            </p14:nvContentPartPr>
            <p14:xfrm>
              <a:off x="2614764" y="5815325"/>
              <a:ext cx="655920" cy="285120"/>
            </p14:xfrm>
          </p:contentPart>
        </mc:Choice>
        <mc:Fallback xmlns="">
          <p:pic>
            <p:nvPicPr>
              <p:cNvPr id="7" name="Encre 6">
                <a:extLst>
                  <a:ext uri="{FF2B5EF4-FFF2-40B4-BE49-F238E27FC236}">
                    <a16:creationId xmlns:a16="http://schemas.microsoft.com/office/drawing/2014/main" id="{C009B7E3-687A-42AF-ADD9-FA107B47AAB4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551764" y="5752685"/>
                <a:ext cx="781560" cy="41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" name="Encre 7">
                <a:extLst>
                  <a:ext uri="{FF2B5EF4-FFF2-40B4-BE49-F238E27FC236}">
                    <a16:creationId xmlns:a16="http://schemas.microsoft.com/office/drawing/2014/main" id="{B4FA4A66-E3BE-44FE-86E7-AB276CB04E6F}"/>
                  </a:ext>
                </a:extLst>
              </p14:cNvPr>
              <p14:cNvContentPartPr/>
              <p14:nvPr/>
            </p14:nvContentPartPr>
            <p14:xfrm>
              <a:off x="1409844" y="3917405"/>
              <a:ext cx="10440" cy="179640"/>
            </p14:xfrm>
          </p:contentPart>
        </mc:Choice>
        <mc:Fallback xmlns="">
          <p:pic>
            <p:nvPicPr>
              <p:cNvPr id="8" name="Encre 7">
                <a:extLst>
                  <a:ext uri="{FF2B5EF4-FFF2-40B4-BE49-F238E27FC236}">
                    <a16:creationId xmlns:a16="http://schemas.microsoft.com/office/drawing/2014/main" id="{B4FA4A66-E3BE-44FE-86E7-AB276CB04E6F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346844" y="3854405"/>
                <a:ext cx="136080" cy="30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1" name="Encre 10">
                <a:extLst>
                  <a:ext uri="{FF2B5EF4-FFF2-40B4-BE49-F238E27FC236}">
                    <a16:creationId xmlns:a16="http://schemas.microsoft.com/office/drawing/2014/main" id="{587CC4FA-5274-426F-9EBD-C07A8BB428A5}"/>
                  </a:ext>
                </a:extLst>
              </p14:cNvPr>
              <p14:cNvContentPartPr/>
              <p14:nvPr/>
            </p14:nvContentPartPr>
            <p14:xfrm>
              <a:off x="3762444" y="2528525"/>
              <a:ext cx="2160" cy="360"/>
            </p14:xfrm>
          </p:contentPart>
        </mc:Choice>
        <mc:Fallback xmlns="">
          <p:pic>
            <p:nvPicPr>
              <p:cNvPr id="11" name="Encre 10">
                <a:extLst>
                  <a:ext uri="{FF2B5EF4-FFF2-40B4-BE49-F238E27FC236}">
                    <a16:creationId xmlns:a16="http://schemas.microsoft.com/office/drawing/2014/main" id="{587CC4FA-5274-426F-9EBD-C07A8BB428A5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699444" y="2465885"/>
                <a:ext cx="127800" cy="126000"/>
              </a:xfrm>
              <a:prstGeom prst="rect">
                <a:avLst/>
              </a:prstGeom>
            </p:spPr>
          </p:pic>
        </mc:Fallback>
      </mc:AlternateContent>
      <p:pic>
        <p:nvPicPr>
          <p:cNvPr id="13" name="Image 12">
            <a:extLst>
              <a:ext uri="{FF2B5EF4-FFF2-40B4-BE49-F238E27FC236}">
                <a16:creationId xmlns:a16="http://schemas.microsoft.com/office/drawing/2014/main" id="{D94A15CC-34DC-7611-BAEA-EA6A24838180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34" r="23934"/>
          <a:stretch/>
        </p:blipFill>
        <p:spPr>
          <a:xfrm>
            <a:off x="677334" y="2041433"/>
            <a:ext cx="4420939" cy="4206967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0FEC88D3-FED7-2214-528C-89B13456BBD8}"/>
              </a:ext>
            </a:extLst>
          </p:cNvPr>
          <p:cNvSpPr txBox="1"/>
          <p:nvPr/>
        </p:nvSpPr>
        <p:spPr>
          <a:xfrm>
            <a:off x="5534839" y="1362094"/>
            <a:ext cx="3906078" cy="15008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Sur chaque point de notre maillage, on a la normale en ce point.</a:t>
            </a:r>
          </a:p>
          <a:p>
            <a:r>
              <a:rPr lang="fr-FR" dirty="0"/>
              <a:t>On a donc fait une moyenne pour retrouver les autres points à partir d’un seul.</a:t>
            </a:r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A039CF07-6997-3930-A4F1-CC9A43EE764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0783" y="3056582"/>
            <a:ext cx="2829339" cy="2901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6176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F84628FB-6717-DA4C-56F5-308F490672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928" y="194930"/>
            <a:ext cx="9327374" cy="1320800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fr-FR" sz="3600" dirty="0"/>
              <a:t>c) Utilisation des Polynômes de Zernike comme base pour représenter le front d’onde</a:t>
            </a:r>
            <a:endParaRPr lang="fr-FR" dirty="0"/>
          </a:p>
        </p:txBody>
      </p:sp>
      <p:pic>
        <p:nvPicPr>
          <p:cNvPr id="7" name="Image 6" descr="Une image contenant table&#10;&#10;Description générée automatiquement">
            <a:extLst>
              <a:ext uri="{FF2B5EF4-FFF2-40B4-BE49-F238E27FC236}">
                <a16:creationId xmlns:a16="http://schemas.microsoft.com/office/drawing/2014/main" id="{5FA8B22D-2EA0-1EBB-9A1F-F08078DE87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928" y="4231118"/>
            <a:ext cx="4672330" cy="795655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B4BE8033-9754-AAB0-41E5-1731FE84DE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928" y="3418453"/>
            <a:ext cx="4220038" cy="604395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CF2F74A4-6095-D88C-4B56-937697805C8F}"/>
              </a:ext>
            </a:extLst>
          </p:cNvPr>
          <p:cNvSpPr txBox="1"/>
          <p:nvPr/>
        </p:nvSpPr>
        <p:spPr>
          <a:xfrm>
            <a:off x="341097" y="2814429"/>
            <a:ext cx="3936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Polynômes de Zernike d’ordre n 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9EDE8A58-8968-C625-D718-D8A2D11C32BD}"/>
              </a:ext>
            </a:extLst>
          </p:cNvPr>
          <p:cNvSpPr txBox="1"/>
          <p:nvPr/>
        </p:nvSpPr>
        <p:spPr>
          <a:xfrm>
            <a:off x="241928" y="2012311"/>
            <a:ext cx="3700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Base du cercle unité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F34C6396-9A68-1ECC-A8C9-DB322BB67F3A}"/>
              </a:ext>
            </a:extLst>
          </p:cNvPr>
          <p:cNvSpPr txBox="1"/>
          <p:nvPr/>
        </p:nvSpPr>
        <p:spPr>
          <a:xfrm>
            <a:off x="365320" y="5362633"/>
            <a:ext cx="381972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fr-FR" sz="1800" b="0" i="0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</a:rPr>
              <a:t>m = nombre de méridiens affectés</a:t>
            </a:r>
            <a:endParaRPr lang="fr-FR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+mj-lt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fr-FR" sz="1800" b="0" i="0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</a:rPr>
              <a:t>n = ordre du polynôme</a:t>
            </a:r>
            <a:endParaRPr lang="fr-FR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+mj-lt"/>
            </a:endParaRPr>
          </a:p>
          <a:p>
            <a:br>
              <a:rPr lang="fr-FR" b="0" dirty="0">
                <a:effectLst/>
              </a:rPr>
            </a:b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046437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2170EF6-FAB5-47D0-B0B1-47F2ECC592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3016" y="1026083"/>
            <a:ext cx="3621932" cy="3621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A5B0F3C0-2F1E-49CC-8F5C-754D73AF888A}"/>
              </a:ext>
            </a:extLst>
          </p:cNvPr>
          <p:cNvSpPr txBox="1"/>
          <p:nvPr/>
        </p:nvSpPr>
        <p:spPr>
          <a:xfrm>
            <a:off x="383008" y="468232"/>
            <a:ext cx="33489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Polynômes de Zernike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A81A77F-7C9F-4B8F-8918-D844677C238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836" b="80741"/>
          <a:stretch/>
        </p:blipFill>
        <p:spPr>
          <a:xfrm>
            <a:off x="1907046" y="1739721"/>
            <a:ext cx="2154565" cy="1612659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87A4BDA3-C183-48E7-98FC-E01F07E3579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96" r="32279" b="82606"/>
          <a:stretch/>
        </p:blipFill>
        <p:spPr>
          <a:xfrm>
            <a:off x="6908944" y="929897"/>
            <a:ext cx="2154565" cy="1393159"/>
          </a:xfrm>
          <a:prstGeom prst="rect">
            <a:avLst/>
          </a:prstGeom>
        </p:spPr>
      </p:pic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A44D274E-1A26-42B2-B36E-B008DB65F16A}"/>
              </a:ext>
            </a:extLst>
          </p:cNvPr>
          <p:cNvCxnSpPr>
            <a:cxnSpLocks/>
          </p:cNvCxnSpPr>
          <p:nvPr/>
        </p:nvCxnSpPr>
        <p:spPr>
          <a:xfrm flipH="1">
            <a:off x="4107541" y="2339886"/>
            <a:ext cx="37937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D9FE2977-00B0-4FE5-9405-7871D3B84C9A}"/>
              </a:ext>
            </a:extLst>
          </p:cNvPr>
          <p:cNvCxnSpPr>
            <a:cxnSpLocks/>
          </p:cNvCxnSpPr>
          <p:nvPr/>
        </p:nvCxnSpPr>
        <p:spPr>
          <a:xfrm flipV="1">
            <a:off x="6034984" y="1739721"/>
            <a:ext cx="769853" cy="8513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8" name="Image 7">
            <a:extLst>
              <a:ext uri="{FF2B5EF4-FFF2-40B4-BE49-F238E27FC236}">
                <a16:creationId xmlns:a16="http://schemas.microsoft.com/office/drawing/2014/main" id="{4EF56B2D-838F-20FF-D6A8-BFEA56364E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4845" y="5322702"/>
            <a:ext cx="2847157" cy="769035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25F50C1E-7BBC-9676-F553-CAE3B5E07A81}"/>
              </a:ext>
            </a:extLst>
          </p:cNvPr>
          <p:cNvSpPr txBox="1"/>
          <p:nvPr/>
        </p:nvSpPr>
        <p:spPr>
          <a:xfrm>
            <a:off x="1328588" y="6091737"/>
            <a:ext cx="18649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Produit scalaire</a:t>
            </a:r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17800703-6FD4-78ED-6F87-26D5DD482D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008" y="4703377"/>
            <a:ext cx="8596668" cy="563963"/>
          </a:xfrm>
        </p:spPr>
        <p:txBody>
          <a:bodyPr>
            <a:normAutofit/>
          </a:bodyPr>
          <a:lstStyle/>
          <a:p>
            <a:r>
              <a:rPr lang="fr-FR" sz="2400" b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Projection sur la base des Polynômes de Zernike</a:t>
            </a:r>
          </a:p>
        </p:txBody>
      </p:sp>
    </p:spTree>
    <p:extLst>
      <p:ext uri="{BB962C8B-B14F-4D97-AF65-F5344CB8AC3E}">
        <p14:creationId xmlns:p14="http://schemas.microsoft.com/office/powerpoint/2010/main" val="26005063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E28CA24-19C3-F17E-4958-0C75735B2D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535269"/>
            <a:ext cx="8596668" cy="1320800"/>
          </a:xfrm>
        </p:spPr>
        <p:txBody>
          <a:bodyPr/>
          <a:lstStyle/>
          <a:p>
            <a:r>
              <a:rPr lang="fr-FR" dirty="0"/>
              <a:t>Objectifs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BFC5400-0D5E-3518-C8BD-502C1DAB3F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551281"/>
            <a:ext cx="5946750" cy="2330599"/>
          </a:xfrm>
        </p:spPr>
        <p:txBody>
          <a:bodyPr/>
          <a:lstStyle/>
          <a:p>
            <a:pPr marL="0" indent="0">
              <a:buNone/>
            </a:pPr>
            <a:r>
              <a:rPr lang="fr-FR" dirty="0"/>
              <a:t>Opérations laser : besoin de précision</a:t>
            </a:r>
          </a:p>
          <a:p>
            <a:pPr>
              <a:buFont typeface="Symbol" panose="05050102010706020507" pitchFamily="18" charset="2"/>
              <a:buChar char="Þ"/>
            </a:pPr>
            <a:r>
              <a:rPr lang="fr-FR" dirty="0"/>
              <a:t>Mesures des défauts de l’œil</a:t>
            </a:r>
          </a:p>
        </p:txBody>
      </p:sp>
      <p:pic>
        <p:nvPicPr>
          <p:cNvPr id="7" name="Image 6" descr="Une image contenant intérieur&#10;&#10;Description générée automatiquement">
            <a:extLst>
              <a:ext uri="{FF2B5EF4-FFF2-40B4-BE49-F238E27FC236}">
                <a16:creationId xmlns:a16="http://schemas.microsoft.com/office/drawing/2014/main" id="{8C420867-B2B9-A611-BA83-C4D56F8359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418" y="2603980"/>
            <a:ext cx="7810500" cy="3457575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E64B8841-5F98-FF20-9629-BE188953210D}"/>
              </a:ext>
            </a:extLst>
          </p:cNvPr>
          <p:cNvSpPr txBox="1"/>
          <p:nvPr/>
        </p:nvSpPr>
        <p:spPr>
          <a:xfrm>
            <a:off x="6815470" y="6109900"/>
            <a:ext cx="22328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Source : cliniquelamartine.fr</a:t>
            </a:r>
          </a:p>
        </p:txBody>
      </p:sp>
    </p:spTree>
    <p:extLst>
      <p:ext uri="{BB962C8B-B14F-4D97-AF65-F5344CB8AC3E}">
        <p14:creationId xmlns:p14="http://schemas.microsoft.com/office/powerpoint/2010/main" val="32899896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922B17B-E4C7-7272-5CE4-FF8413FEB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3600" b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Projection selon différents ordres</a:t>
            </a:r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45BF7B1E-8FF2-5424-5085-863748C7F0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446848"/>
            <a:ext cx="2704934" cy="2028700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ECB8EC15-63D7-299B-1D1B-96B667A463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2268" y="1400298"/>
            <a:ext cx="2704935" cy="2028702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226B10BA-E18A-EA0D-7EFA-DE35081FEA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7200" y="1446845"/>
            <a:ext cx="2704937" cy="2028703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C56C6D43-A09B-49BF-6C82-4A3C5EB6FF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4219699"/>
            <a:ext cx="2704934" cy="2028701"/>
          </a:xfrm>
          <a:prstGeom prst="rect">
            <a:avLst/>
          </a:prstGeom>
        </p:spPr>
      </p:pic>
      <p:pic>
        <p:nvPicPr>
          <p:cNvPr id="26" name="Image 25">
            <a:extLst>
              <a:ext uri="{FF2B5EF4-FFF2-40B4-BE49-F238E27FC236}">
                <a16:creationId xmlns:a16="http://schemas.microsoft.com/office/drawing/2014/main" id="{C4B98CF2-B000-7D9C-2474-CCA75914844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2262" y="4219696"/>
            <a:ext cx="2704938" cy="2028704"/>
          </a:xfrm>
          <a:prstGeom prst="rect">
            <a:avLst/>
          </a:prstGeom>
        </p:spPr>
      </p:pic>
      <p:pic>
        <p:nvPicPr>
          <p:cNvPr id="28" name="Image 27">
            <a:extLst>
              <a:ext uri="{FF2B5EF4-FFF2-40B4-BE49-F238E27FC236}">
                <a16:creationId xmlns:a16="http://schemas.microsoft.com/office/drawing/2014/main" id="{C03F2E9F-B1F1-D92D-8419-476594135BF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219699"/>
            <a:ext cx="2704934" cy="2028701"/>
          </a:xfrm>
          <a:prstGeom prst="rect">
            <a:avLst/>
          </a:prstGeom>
        </p:spPr>
      </p:pic>
      <p:sp>
        <p:nvSpPr>
          <p:cNvPr id="29" name="ZoneTexte 28">
            <a:extLst>
              <a:ext uri="{FF2B5EF4-FFF2-40B4-BE49-F238E27FC236}">
                <a16:creationId xmlns:a16="http://schemas.microsoft.com/office/drawing/2014/main" id="{032B8CFB-FEB4-4DB4-F978-1649236F989E}"/>
              </a:ext>
            </a:extLst>
          </p:cNvPr>
          <p:cNvSpPr txBox="1"/>
          <p:nvPr/>
        </p:nvSpPr>
        <p:spPr>
          <a:xfrm>
            <a:off x="1067554" y="3535118"/>
            <a:ext cx="192449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fr-FR" dirty="0"/>
              <a:t>Ordre 0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21255A8D-2E19-2F78-140E-CB366328C29E}"/>
              </a:ext>
            </a:extLst>
          </p:cNvPr>
          <p:cNvSpPr txBox="1"/>
          <p:nvPr/>
        </p:nvSpPr>
        <p:spPr>
          <a:xfrm>
            <a:off x="3772484" y="3516695"/>
            <a:ext cx="192449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fr-FR" dirty="0"/>
              <a:t>Ordre 1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029B0051-C808-EBF7-B796-C6D659BBEC01}"/>
              </a:ext>
            </a:extLst>
          </p:cNvPr>
          <p:cNvSpPr txBox="1"/>
          <p:nvPr/>
        </p:nvSpPr>
        <p:spPr>
          <a:xfrm>
            <a:off x="6461659" y="6248400"/>
            <a:ext cx="192449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fr-FR" dirty="0"/>
              <a:t>Ordre 5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B104575B-2BFD-FA54-AC61-45B34398E605}"/>
              </a:ext>
            </a:extLst>
          </p:cNvPr>
          <p:cNvSpPr txBox="1"/>
          <p:nvPr/>
        </p:nvSpPr>
        <p:spPr>
          <a:xfrm>
            <a:off x="3772482" y="6254738"/>
            <a:ext cx="192449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fr-FR" dirty="0"/>
              <a:t>Ordre 4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7C856C16-E2EA-978E-3B4B-E6589CA204F4}"/>
              </a:ext>
            </a:extLst>
          </p:cNvPr>
          <p:cNvSpPr txBox="1"/>
          <p:nvPr/>
        </p:nvSpPr>
        <p:spPr>
          <a:xfrm>
            <a:off x="1067554" y="6248400"/>
            <a:ext cx="192449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fr-FR" dirty="0"/>
              <a:t>Ordre 3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E8FD9B57-7DB1-A8B7-467D-659E962F7D7F}"/>
              </a:ext>
            </a:extLst>
          </p:cNvPr>
          <p:cNvSpPr txBox="1"/>
          <p:nvPr/>
        </p:nvSpPr>
        <p:spPr>
          <a:xfrm>
            <a:off x="6466047" y="3516695"/>
            <a:ext cx="192449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fr-FR" dirty="0"/>
              <a:t>Ordre 2</a:t>
            </a:r>
          </a:p>
        </p:txBody>
      </p:sp>
    </p:spTree>
    <p:extLst>
      <p:ext uri="{BB962C8B-B14F-4D97-AF65-F5344CB8AC3E}">
        <p14:creationId xmlns:p14="http://schemas.microsoft.com/office/powerpoint/2010/main" val="380388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D4F18EB5-0FE9-6547-4CD7-BAB6D74ADB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8329" y="4278952"/>
            <a:ext cx="5399372" cy="2185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506DF68A-1E80-DE7B-97AF-57DBBE3B2C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4730" y="1634281"/>
            <a:ext cx="3878967" cy="2909225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6F05B7C7-1D56-0510-FCCF-75B406E7E6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825" y="1634281"/>
            <a:ext cx="3878966" cy="2909225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F7FD3A2A-06F1-6634-05EC-EDB3D11EBBBC}"/>
              </a:ext>
            </a:extLst>
          </p:cNvPr>
          <p:cNvSpPr txBox="1"/>
          <p:nvPr/>
        </p:nvSpPr>
        <p:spPr>
          <a:xfrm>
            <a:off x="2695073" y="102156"/>
            <a:ext cx="5159141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fr-FR" sz="3200" b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Surface après projection sur la base de Zernike (jusqu’à l’ordre 6)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06457B98-5069-4690-F514-36C054A91388}"/>
              </a:ext>
            </a:extLst>
          </p:cNvPr>
          <p:cNvSpPr txBox="1"/>
          <p:nvPr/>
        </p:nvSpPr>
        <p:spPr>
          <a:xfrm>
            <a:off x="5681454" y="4281109"/>
            <a:ext cx="10637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0,0191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0DF6E3AF-5980-5C3E-8BF3-3ABBF9E9B2C0}"/>
              </a:ext>
            </a:extLst>
          </p:cNvPr>
          <p:cNvSpPr txBox="1"/>
          <p:nvPr/>
        </p:nvSpPr>
        <p:spPr>
          <a:xfrm>
            <a:off x="4044269" y="4643948"/>
            <a:ext cx="1864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0,0013	0,0055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CB0D7DF0-503B-029C-5B83-BAB8092B946F}"/>
              </a:ext>
            </a:extLst>
          </p:cNvPr>
          <p:cNvSpPr txBox="1"/>
          <p:nvPr/>
        </p:nvSpPr>
        <p:spPr>
          <a:xfrm>
            <a:off x="3469027" y="4997601"/>
            <a:ext cx="2937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-0,0040	-0,0041	-0,0003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DEFE4D41-7110-EE4D-E871-F770B8E9C484}"/>
              </a:ext>
            </a:extLst>
          </p:cNvPr>
          <p:cNvSpPr txBox="1"/>
          <p:nvPr/>
        </p:nvSpPr>
        <p:spPr>
          <a:xfrm>
            <a:off x="3058904" y="5366933"/>
            <a:ext cx="3835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-0,0023	-0,0026	-0,0013	0,0019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29622B49-4CD5-948C-56BC-58379A110E18}"/>
              </a:ext>
            </a:extLst>
          </p:cNvPr>
          <p:cNvSpPr txBox="1"/>
          <p:nvPr/>
        </p:nvSpPr>
        <p:spPr>
          <a:xfrm>
            <a:off x="2562923" y="5710933"/>
            <a:ext cx="4676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-0,0007	0,0010	-0,0001	-0,0007	-0,0005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D0A58D16-C729-B57B-9481-7D3347FB4E77}"/>
              </a:ext>
            </a:extLst>
          </p:cNvPr>
          <p:cNvSpPr txBox="1"/>
          <p:nvPr/>
        </p:nvSpPr>
        <p:spPr>
          <a:xfrm>
            <a:off x="2146185" y="6082894"/>
            <a:ext cx="5739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-0,0013	0,0011	0,0010	0,0008	-0,0002 -1,58e-5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C9209F70-18F1-B540-683B-021A8948DD67}"/>
              </a:ext>
            </a:extLst>
          </p:cNvPr>
          <p:cNvSpPr txBox="1"/>
          <p:nvPr/>
        </p:nvSpPr>
        <p:spPr>
          <a:xfrm>
            <a:off x="4179712" y="3916377"/>
            <a:ext cx="159826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fr-FR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coefficients</a:t>
            </a:r>
          </a:p>
        </p:txBody>
      </p: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CFDE8C11-65B6-8459-2E0E-B191C2ECA61B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5199674" y="4465775"/>
            <a:ext cx="48178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74042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D539DB4-6C60-280F-86F6-BDE2E7B65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Conclusion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4D893C43-955F-2233-9F8D-B248B6C55486}"/>
              </a:ext>
            </a:extLst>
          </p:cNvPr>
          <p:cNvSpPr txBox="1"/>
          <p:nvPr/>
        </p:nvSpPr>
        <p:spPr>
          <a:xfrm>
            <a:off x="1621096" y="1930400"/>
            <a:ext cx="67091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Mesure précise des défauts :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mbol" panose="05050102010706020507" pitchFamily="18" charset="2"/>
              <a:buChar char="Þ"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Elaboration d’une correction OU changement de la position du rayon</a:t>
            </a:r>
          </a:p>
        </p:txBody>
      </p:sp>
    </p:spTree>
    <p:extLst>
      <p:ext uri="{BB962C8B-B14F-4D97-AF65-F5344CB8AC3E}">
        <p14:creationId xmlns:p14="http://schemas.microsoft.com/office/powerpoint/2010/main" val="24378724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A54DC89D-01FF-4024-B23B-ABFC09DFA9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8365" y="531844"/>
            <a:ext cx="1646680" cy="953073"/>
          </a:xfrm>
        </p:spPr>
        <p:txBody>
          <a:bodyPr/>
          <a:lstStyle/>
          <a:p>
            <a:pPr algn="l"/>
            <a:r>
              <a:rPr lang="fr-FR" dirty="0"/>
              <a:t>Plan</a:t>
            </a:r>
          </a:p>
        </p:txBody>
      </p:sp>
      <p:sp>
        <p:nvSpPr>
          <p:cNvPr id="5" name="Sous-titre 4">
            <a:extLst>
              <a:ext uri="{FF2B5EF4-FFF2-40B4-BE49-F238E27FC236}">
                <a16:creationId xmlns:a16="http://schemas.microsoft.com/office/drawing/2014/main" id="{F02CBF04-BE52-47FC-9FC8-B0C8E834C9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0021" y="1315834"/>
            <a:ext cx="7766936" cy="4829786"/>
          </a:xfrm>
        </p:spPr>
        <p:txBody>
          <a:bodyPr/>
          <a:lstStyle/>
          <a:p>
            <a:pPr algn="l"/>
            <a:r>
              <a:rPr lang="fr-FR" dirty="0">
                <a:solidFill>
                  <a:schemeClr val="accent1"/>
                </a:solidFill>
              </a:rPr>
              <a:t>0.</a:t>
            </a:r>
            <a:r>
              <a:rPr lang="fr-FR" dirty="0"/>
              <a:t>	</a:t>
            </a:r>
            <a:r>
              <a:rPr lang="fr-FR" sz="2400" dirty="0">
                <a:solidFill>
                  <a:schemeClr val="tx1"/>
                </a:solidFill>
              </a:rPr>
              <a:t>Introduction</a:t>
            </a:r>
          </a:p>
          <a:p>
            <a:pPr marL="514350" indent="-514350" algn="l">
              <a:buFont typeface="+mj-lt"/>
              <a:buAutoNum type="romanUcPeriod"/>
            </a:pPr>
            <a:r>
              <a:rPr lang="fr-FR" sz="2400" dirty="0">
                <a:solidFill>
                  <a:schemeClr val="tx1"/>
                </a:solidFill>
              </a:rPr>
              <a:t>Mise en évidence de la déformation d’un front d’onde de manière simple</a:t>
            </a:r>
          </a:p>
          <a:p>
            <a:pPr marL="514350" indent="-514350" algn="l">
              <a:buAutoNum type="romanUcPeriod"/>
            </a:pPr>
            <a:endParaRPr lang="fr-FR" sz="1100" dirty="0">
              <a:solidFill>
                <a:schemeClr val="tx1"/>
              </a:solidFill>
            </a:endParaRPr>
          </a:p>
          <a:p>
            <a:pPr marL="514350" indent="-514350" algn="l">
              <a:buAutoNum type="romanUcPeriod"/>
            </a:pPr>
            <a:endParaRPr lang="fr-FR" sz="2400" dirty="0"/>
          </a:p>
          <a:p>
            <a:pPr marL="514350" indent="-514350" algn="l">
              <a:buAutoNum type="romanUcPeriod"/>
            </a:pPr>
            <a:r>
              <a:rPr lang="fr-FR" sz="2400" dirty="0">
                <a:solidFill>
                  <a:schemeClr val="tx1"/>
                </a:solidFill>
              </a:rPr>
              <a:t>Mesure de la déformation d’un front d’onde type </a:t>
            </a:r>
            <a:r>
              <a:rPr lang="fr-FR" sz="2400" dirty="0" err="1">
                <a:solidFill>
                  <a:schemeClr val="tx1"/>
                </a:solidFill>
              </a:rPr>
              <a:t>Shack</a:t>
            </a:r>
            <a:r>
              <a:rPr lang="fr-FR" sz="2400" dirty="0">
                <a:solidFill>
                  <a:schemeClr val="tx1"/>
                </a:solidFill>
              </a:rPr>
              <a:t>-Hartmann</a:t>
            </a:r>
          </a:p>
          <a:p>
            <a:pPr marL="514350" indent="-514350" algn="l">
              <a:buAutoNum type="romanUcPeriod"/>
            </a:pPr>
            <a:endParaRPr lang="fr-FR" sz="1100" dirty="0">
              <a:solidFill>
                <a:schemeClr val="tx1"/>
              </a:solidFill>
            </a:endParaRPr>
          </a:p>
          <a:p>
            <a:pPr marL="514350" indent="-514350" algn="l">
              <a:buAutoNum type="romanUcPeriod"/>
            </a:pPr>
            <a:endParaRPr lang="fr-FR" sz="2400" dirty="0"/>
          </a:p>
          <a:p>
            <a:pPr marL="514350" indent="-514350" algn="l">
              <a:buAutoNum type="romanUcPeriod"/>
            </a:pPr>
            <a:r>
              <a:rPr lang="fr-FR" sz="2400" dirty="0">
                <a:solidFill>
                  <a:schemeClr val="tx1"/>
                </a:solidFill>
              </a:rPr>
              <a:t>Traitement informatique du front d’onde reçu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D7F95A70-7797-4663-BFB3-F8B79238E88D}"/>
              </a:ext>
            </a:extLst>
          </p:cNvPr>
          <p:cNvSpPr txBox="1"/>
          <p:nvPr/>
        </p:nvSpPr>
        <p:spPr>
          <a:xfrm>
            <a:off x="1628365" y="2614645"/>
            <a:ext cx="19127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+mj-lt"/>
              <a:buAutoNum type="alphaLcParenR"/>
            </a:pPr>
            <a:r>
              <a:rPr lang="fr-FR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Expérience</a:t>
            </a:r>
          </a:p>
          <a:p>
            <a:pPr marL="457200" indent="-457200">
              <a:buFont typeface="+mj-lt"/>
              <a:buAutoNum type="alphaLcParenR"/>
            </a:pPr>
            <a:r>
              <a:rPr lang="fr-FR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Simulation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1CC54764-6581-41DF-BE22-E5761446152A}"/>
              </a:ext>
            </a:extLst>
          </p:cNvPr>
          <p:cNvSpPr txBox="1"/>
          <p:nvPr/>
        </p:nvSpPr>
        <p:spPr>
          <a:xfrm>
            <a:off x="1628365" y="4263012"/>
            <a:ext cx="275267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+mj-lt"/>
              <a:buAutoNum type="alphaLcParenR"/>
            </a:pPr>
            <a:r>
              <a:rPr lang="fr-FR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Expérience</a:t>
            </a:r>
          </a:p>
          <a:p>
            <a:pPr marL="457200" indent="-457200">
              <a:buFont typeface="+mj-lt"/>
              <a:buAutoNum type="alphaLcParenR"/>
            </a:pPr>
            <a:r>
              <a:rPr lang="fr-FR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Résultats obtenus 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7746F0BF-5D7F-4750-9530-1314E2236C1F}"/>
              </a:ext>
            </a:extLst>
          </p:cNvPr>
          <p:cNvSpPr txBox="1"/>
          <p:nvPr/>
        </p:nvSpPr>
        <p:spPr>
          <a:xfrm>
            <a:off x="1628365" y="5542166"/>
            <a:ext cx="757130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+mj-lt"/>
              <a:buAutoNum type="alphaLcParenR"/>
            </a:pPr>
            <a:r>
              <a:rPr lang="fr-FR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Détermination du front d’onde aux points d’échantillonnage</a:t>
            </a:r>
          </a:p>
          <a:p>
            <a:pPr marL="457200" indent="-457200">
              <a:buFont typeface="+mj-lt"/>
              <a:buAutoNum type="alphaLcParenR"/>
            </a:pPr>
            <a:r>
              <a:rPr lang="fr-FR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Interpolation de Lagrange</a:t>
            </a:r>
          </a:p>
          <a:p>
            <a:pPr marL="457200" indent="-457200">
              <a:buFont typeface="+mj-lt"/>
              <a:buAutoNum type="alphaLcParenR"/>
            </a:pPr>
            <a:r>
              <a:rPr lang="fr-FR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Utilisation des Polynômes de Zernike comme base pour </a:t>
            </a:r>
          </a:p>
          <a:p>
            <a:r>
              <a:rPr lang="fr-FR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représenter le front d’onde</a:t>
            </a:r>
          </a:p>
        </p:txBody>
      </p:sp>
    </p:spTree>
    <p:extLst>
      <p:ext uri="{BB962C8B-B14F-4D97-AF65-F5344CB8AC3E}">
        <p14:creationId xmlns:p14="http://schemas.microsoft.com/office/powerpoint/2010/main" val="2706674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FC4906-A78A-C744-7451-38AF76A767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0.		Introduction</a:t>
            </a:r>
            <a:br>
              <a:rPr lang="fr-FR" dirty="0"/>
            </a:br>
            <a:r>
              <a:rPr lang="fr-FR" dirty="0"/>
              <a:t>	a)  Présentation générale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B7BC7678-AF04-E3B1-813C-A919253B98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14996" y="2933216"/>
            <a:ext cx="4429539" cy="2945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9FE1066F-CD93-709C-08C0-EF8CF79FEF32}"/>
              </a:ext>
            </a:extLst>
          </p:cNvPr>
          <p:cNvSpPr txBox="1"/>
          <p:nvPr/>
        </p:nvSpPr>
        <p:spPr>
          <a:xfrm>
            <a:off x="4553253" y="2143087"/>
            <a:ext cx="9530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L’œil</a:t>
            </a:r>
          </a:p>
        </p:txBody>
      </p:sp>
    </p:spTree>
    <p:extLst>
      <p:ext uri="{BB962C8B-B14F-4D97-AF65-F5344CB8AC3E}">
        <p14:creationId xmlns:p14="http://schemas.microsoft.com/office/powerpoint/2010/main" val="39815324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F422705-9E62-4127-BEB7-DE644CD3FAB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89723" y="427382"/>
            <a:ext cx="5890590" cy="593894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fr-FR" sz="3800" dirty="0"/>
              <a:t>	b)  Modélisation de l’œil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E4C88219-38FD-4CB0-BCE7-ED6B6DF094C9}"/>
              </a:ext>
            </a:extLst>
          </p:cNvPr>
          <p:cNvSpPr txBox="1"/>
          <p:nvPr/>
        </p:nvSpPr>
        <p:spPr>
          <a:xfrm>
            <a:off x="3750938" y="4950888"/>
            <a:ext cx="31922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Modèle plan de l’</a:t>
            </a:r>
            <a:r>
              <a:rPr lang="fr-FR" sz="2400" dirty="0" err="1"/>
              <a:t>oeil</a:t>
            </a:r>
            <a:endParaRPr lang="fr-FR" sz="2400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E86FE9EE-0E3F-EEC8-0C71-6F481EA890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1321" y="1153002"/>
            <a:ext cx="6017624" cy="3666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9045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20AC0E2-BB35-4383-BDDB-720750B653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	c) Différents défauts de l’œil</a:t>
            </a:r>
          </a:p>
        </p:txBody>
      </p:sp>
      <p:graphicFrame>
        <p:nvGraphicFramePr>
          <p:cNvPr id="4" name="Tableau 4">
            <a:extLst>
              <a:ext uri="{FF2B5EF4-FFF2-40B4-BE49-F238E27FC236}">
                <a16:creationId xmlns:a16="http://schemas.microsoft.com/office/drawing/2014/main" id="{364C3396-4BBC-4E09-9114-5E381913209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19306616"/>
              </p:ext>
            </p:extLst>
          </p:nvPr>
        </p:nvGraphicFramePr>
        <p:xfrm>
          <a:off x="677863" y="2160587"/>
          <a:ext cx="8596312" cy="35508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98156">
                  <a:extLst>
                    <a:ext uri="{9D8B030D-6E8A-4147-A177-3AD203B41FA5}">
                      <a16:colId xmlns:a16="http://schemas.microsoft.com/office/drawing/2014/main" val="3191260950"/>
                    </a:ext>
                  </a:extLst>
                </a:gridCol>
                <a:gridCol w="4298156">
                  <a:extLst>
                    <a:ext uri="{9D8B030D-6E8A-4147-A177-3AD203B41FA5}">
                      <a16:colId xmlns:a16="http://schemas.microsoft.com/office/drawing/2014/main" val="1700187404"/>
                    </a:ext>
                  </a:extLst>
                </a:gridCol>
              </a:tblGrid>
              <a:tr h="813522"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  <a:p>
                      <a:pPr algn="ctr"/>
                      <a:r>
                        <a:rPr lang="fr-FR" dirty="0"/>
                        <a:t>Défauts classiques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  <a:p>
                      <a:pPr algn="ctr"/>
                      <a:r>
                        <a:rPr lang="fr-FR" dirty="0"/>
                        <a:t>Défauts de haut degré</a:t>
                      </a: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476600"/>
                  </a:ext>
                </a:extLst>
              </a:tr>
              <a:tr h="2737356">
                <a:tc>
                  <a:txBody>
                    <a:bodyPr/>
                    <a:lstStyle/>
                    <a:p>
                      <a:endParaRPr lang="fr-FR" dirty="0"/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fr-FR" dirty="0"/>
                        <a:t>Myopie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fr-FR" dirty="0"/>
                        <a:t>Hypermétropie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fr-FR" dirty="0"/>
                        <a:t>Astigmatisme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fr-FR" dirty="0"/>
                        <a:t>Presbytie…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endParaRPr lang="fr-FR" dirty="0"/>
                    </a:p>
                    <a:p>
                      <a:pPr marL="0" indent="0">
                        <a:buFontTx/>
                        <a:buNone/>
                      </a:pP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fr-FR" dirty="0"/>
                        <a:t>Inhomogénéités dans les humeurs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fr-FR" dirty="0"/>
                        <a:t>Défauts du cristallin (Cornée déformée)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65386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708208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F473341-24E7-4F98-A89E-C0BDBB954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79" y="268621"/>
            <a:ext cx="8596668" cy="1320800"/>
          </a:xfrm>
        </p:spPr>
        <p:txBody>
          <a:bodyPr>
            <a:normAutofit fontScale="90000"/>
          </a:bodyPr>
          <a:lstStyle/>
          <a:p>
            <a:r>
              <a:rPr lang="fr-FR" dirty="0"/>
              <a:t>I.	 </a:t>
            </a:r>
            <a:r>
              <a:rPr lang="fr-FR" sz="3600" dirty="0"/>
              <a:t>Mise en évidence de la déformation d’un front d’onde par les inhomogénéités</a:t>
            </a:r>
            <a:br>
              <a:rPr lang="fr-FR" sz="1100" dirty="0"/>
            </a:br>
            <a:br>
              <a:rPr lang="fr-FR" sz="3600" dirty="0"/>
            </a:br>
            <a:r>
              <a:rPr lang="fr-FR" sz="3600" dirty="0"/>
              <a:t>	a</a:t>
            </a:r>
            <a:r>
              <a:rPr lang="fr-FR" dirty="0"/>
              <a:t>)  Expérience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B01844B-1B84-4F0F-BE3F-B3F2565789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4748" y="2040285"/>
            <a:ext cx="4845899" cy="3271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2A59B433-CDB8-45CE-9A99-7ECE2CC7044B}"/>
              </a:ext>
            </a:extLst>
          </p:cNvPr>
          <p:cNvSpPr txBox="1"/>
          <p:nvPr/>
        </p:nvSpPr>
        <p:spPr>
          <a:xfrm>
            <a:off x="4750725" y="3309684"/>
            <a:ext cx="761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lampe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97A20E3B-1AEC-4684-91C9-38E8EBF0FEA1}"/>
              </a:ext>
            </a:extLst>
          </p:cNvPr>
          <p:cNvSpPr txBox="1"/>
          <p:nvPr/>
        </p:nvSpPr>
        <p:spPr>
          <a:xfrm>
            <a:off x="5395364" y="3345776"/>
            <a:ext cx="7235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lettre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FEE42DBB-3D52-4A21-B9C7-707531A29E86}"/>
              </a:ext>
            </a:extLst>
          </p:cNvPr>
          <p:cNvSpPr txBox="1"/>
          <p:nvPr/>
        </p:nvSpPr>
        <p:spPr>
          <a:xfrm>
            <a:off x="5619257" y="4788386"/>
            <a:ext cx="13819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/>
              <a:t>Lentille</a:t>
            </a:r>
          </a:p>
          <a:p>
            <a:pPr algn="ctr"/>
            <a:r>
              <a:rPr lang="fr-FR" sz="1400" dirty="0"/>
              <a:t> convergente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417C030A-CC5A-49C6-9449-3E0DD4718BAD}"/>
              </a:ext>
            </a:extLst>
          </p:cNvPr>
          <p:cNvSpPr txBox="1"/>
          <p:nvPr/>
        </p:nvSpPr>
        <p:spPr>
          <a:xfrm>
            <a:off x="3209307" y="3653553"/>
            <a:ext cx="1053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Montage</a:t>
            </a:r>
          </a:p>
        </p:txBody>
      </p: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67C741EC-4EB5-44D3-8133-8D0BA8A8F2B5}"/>
              </a:ext>
            </a:extLst>
          </p:cNvPr>
          <p:cNvCxnSpPr>
            <a:cxnSpLocks/>
          </p:cNvCxnSpPr>
          <p:nvPr/>
        </p:nvCxnSpPr>
        <p:spPr>
          <a:xfrm>
            <a:off x="7001190" y="2453899"/>
            <a:ext cx="345974" cy="630504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ZoneTexte 13">
            <a:extLst>
              <a:ext uri="{FF2B5EF4-FFF2-40B4-BE49-F238E27FC236}">
                <a16:creationId xmlns:a16="http://schemas.microsoft.com/office/drawing/2014/main" id="{4DCCBD13-F6F9-473D-9BB6-81A17ADD9FC4}"/>
              </a:ext>
            </a:extLst>
          </p:cNvPr>
          <p:cNvSpPr txBox="1"/>
          <p:nvPr/>
        </p:nvSpPr>
        <p:spPr>
          <a:xfrm>
            <a:off x="6657540" y="2089415"/>
            <a:ext cx="559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eau</a:t>
            </a:r>
          </a:p>
        </p:txBody>
      </p:sp>
    </p:spTree>
    <p:extLst>
      <p:ext uri="{BB962C8B-B14F-4D97-AF65-F5344CB8AC3E}">
        <p14:creationId xmlns:p14="http://schemas.microsoft.com/office/powerpoint/2010/main" val="38711532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D1623D1A-0268-4EEB-AA19-CA60583C24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826" y="1520373"/>
            <a:ext cx="2505456" cy="3340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CE92ADD-D75F-4E36-A725-0C05475BDC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0524" y="1520373"/>
            <a:ext cx="2505456" cy="3340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5B661197-AD99-4B66-9204-BDA0B68E6C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8222" y="1520373"/>
            <a:ext cx="2505456" cy="3340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5771B76C-5C94-4031-B78F-8C7095217ACB}"/>
              </a:ext>
            </a:extLst>
          </p:cNvPr>
          <p:cNvCxnSpPr>
            <a:cxnSpLocks/>
          </p:cNvCxnSpPr>
          <p:nvPr/>
        </p:nvCxnSpPr>
        <p:spPr>
          <a:xfrm>
            <a:off x="382555" y="5236072"/>
            <a:ext cx="847112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ZoneTexte 8">
            <a:extLst>
              <a:ext uri="{FF2B5EF4-FFF2-40B4-BE49-F238E27FC236}">
                <a16:creationId xmlns:a16="http://schemas.microsoft.com/office/drawing/2014/main" id="{983103B1-0E54-4C6B-B269-FB08063BF2FC}"/>
              </a:ext>
            </a:extLst>
          </p:cNvPr>
          <p:cNvSpPr txBox="1"/>
          <p:nvPr/>
        </p:nvSpPr>
        <p:spPr>
          <a:xfrm>
            <a:off x="8853678" y="4860981"/>
            <a:ext cx="276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t</a:t>
            </a:r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79F07BE6-B121-4D88-A26B-3DB51FFBD76E}"/>
              </a:ext>
            </a:extLst>
          </p:cNvPr>
          <p:cNvCxnSpPr>
            <a:cxnSpLocks/>
          </p:cNvCxnSpPr>
          <p:nvPr/>
        </p:nvCxnSpPr>
        <p:spPr>
          <a:xfrm>
            <a:off x="512826" y="5142765"/>
            <a:ext cx="0" cy="20527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ZoneTexte 17">
            <a:extLst>
              <a:ext uri="{FF2B5EF4-FFF2-40B4-BE49-F238E27FC236}">
                <a16:creationId xmlns:a16="http://schemas.microsoft.com/office/drawing/2014/main" id="{EA98AE88-C38B-4F49-AD10-2B6F780767C8}"/>
              </a:ext>
            </a:extLst>
          </p:cNvPr>
          <p:cNvSpPr txBox="1"/>
          <p:nvPr/>
        </p:nvSpPr>
        <p:spPr>
          <a:xfrm>
            <a:off x="512826" y="5256680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0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AA098935-DCE2-15B2-AE12-A7B4DA04C470}"/>
              </a:ext>
            </a:extLst>
          </p:cNvPr>
          <p:cNvSpPr txBox="1"/>
          <p:nvPr/>
        </p:nvSpPr>
        <p:spPr>
          <a:xfrm>
            <a:off x="512826" y="447868"/>
            <a:ext cx="24986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À t=0 : 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Ajout d’eau concentrée en sucre</a:t>
            </a:r>
          </a:p>
        </p:txBody>
      </p:sp>
      <p:sp>
        <p:nvSpPr>
          <p:cNvPr id="8" name="Flèche : droite 7">
            <a:extLst>
              <a:ext uri="{FF2B5EF4-FFF2-40B4-BE49-F238E27FC236}">
                <a16:creationId xmlns:a16="http://schemas.microsoft.com/office/drawing/2014/main" id="{E36F8362-5306-79C7-C1F3-CA44B03D2D25}"/>
              </a:ext>
            </a:extLst>
          </p:cNvPr>
          <p:cNvSpPr/>
          <p:nvPr/>
        </p:nvSpPr>
        <p:spPr>
          <a:xfrm>
            <a:off x="3160334" y="703931"/>
            <a:ext cx="603592" cy="11902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A275D12D-FCC6-4B74-0485-7074263167C6}"/>
              </a:ext>
            </a:extLst>
          </p:cNvPr>
          <p:cNvSpPr txBox="1"/>
          <p:nvPr/>
        </p:nvSpPr>
        <p:spPr>
          <a:xfrm>
            <a:off x="4018778" y="545198"/>
            <a:ext cx="3594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Milieu Hétérogène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E1BC7958-EF56-43F0-ACEB-E8148D014562}"/>
              </a:ext>
            </a:extLst>
          </p:cNvPr>
          <p:cNvSpPr txBox="1"/>
          <p:nvPr/>
        </p:nvSpPr>
        <p:spPr>
          <a:xfrm>
            <a:off x="512826" y="1094199"/>
            <a:ext cx="3708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Image observée :</a:t>
            </a:r>
          </a:p>
        </p:txBody>
      </p:sp>
      <p:sp>
        <p:nvSpPr>
          <p:cNvPr id="20" name="Espace réservé du contenu 2">
            <a:extLst>
              <a:ext uri="{FF2B5EF4-FFF2-40B4-BE49-F238E27FC236}">
                <a16:creationId xmlns:a16="http://schemas.microsoft.com/office/drawing/2014/main" id="{C858EB64-0496-C444-75B0-89B43A4213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826" y="5626012"/>
            <a:ext cx="4292231" cy="114914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fr-FR" b="1" u="sng" dirty="0"/>
              <a:t>Deux phénomènes entrent en jeu ici :</a:t>
            </a:r>
          </a:p>
          <a:p>
            <a:pPr>
              <a:buFontTx/>
              <a:buChar char="-"/>
            </a:pPr>
            <a:r>
              <a:rPr lang="fr-FR" dirty="0"/>
              <a:t>La réfraction</a:t>
            </a:r>
          </a:p>
          <a:p>
            <a:pPr>
              <a:buFontTx/>
              <a:buChar char="-"/>
            </a:pPr>
            <a:r>
              <a:rPr lang="fr-FR" dirty="0"/>
              <a:t>La différence de temps de parcours</a:t>
            </a:r>
          </a:p>
        </p:txBody>
      </p:sp>
    </p:spTree>
    <p:extLst>
      <p:ext uri="{BB962C8B-B14F-4D97-AF65-F5344CB8AC3E}">
        <p14:creationId xmlns:p14="http://schemas.microsoft.com/office/powerpoint/2010/main" val="17662472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29CD821-680E-497C-B441-FD2D5F780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77512"/>
            <a:ext cx="8596668" cy="1320800"/>
          </a:xfrm>
        </p:spPr>
        <p:txBody>
          <a:bodyPr/>
          <a:lstStyle/>
          <a:p>
            <a:pPr algn="ctr"/>
            <a:r>
              <a:rPr lang="fr-FR" dirty="0"/>
              <a:t>b) Simulation : estimation du temps de parcours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01ABE1BA-29E6-408B-BAD3-CC9414ACBA1F}"/>
              </a:ext>
            </a:extLst>
          </p:cNvPr>
          <p:cNvSpPr txBox="1"/>
          <p:nvPr/>
        </p:nvSpPr>
        <p:spPr>
          <a:xfrm>
            <a:off x="5434065" y="5345242"/>
            <a:ext cx="461261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fr-FR" sz="1800" b="1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Front d’onde après traversé de la cuve</a:t>
            </a:r>
            <a:r>
              <a:rPr lang="fr-FR" sz="18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 </a:t>
            </a:r>
            <a:endParaRPr lang="fr-FR" b="0" dirty="0">
              <a:effectLst/>
            </a:endParaRP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fr-FR" sz="18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(décalage en fonction du temps</a:t>
            </a:r>
            <a:r>
              <a:rPr lang="fr-FR" dirty="0">
                <a:solidFill>
                  <a:srgbClr val="000000"/>
                </a:solidFill>
                <a:latin typeface="Roboto" panose="02000000000000000000" pitchFamily="2" charset="0"/>
              </a:rPr>
              <a:t>) </a:t>
            </a: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fr-FR" dirty="0">
                <a:solidFill>
                  <a:srgbClr val="000000"/>
                </a:solidFill>
                <a:latin typeface="Roboto" panose="02000000000000000000" pitchFamily="2" charset="0"/>
              </a:rPr>
              <a:t>Rectangle </a:t>
            </a:r>
            <a:r>
              <a:rPr lang="fr-FR" dirty="0"/>
              <a:t>rouge pour ce qui </a:t>
            </a: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fr-FR" dirty="0"/>
              <a:t>nous intéresse</a:t>
            </a:r>
            <a:br>
              <a:rPr lang="fr-FR" dirty="0"/>
            </a:br>
            <a:endParaRPr lang="fr-FR" dirty="0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EB2B03C1-BB7A-420F-B26F-F4E91329DBA1}"/>
              </a:ext>
            </a:extLst>
          </p:cNvPr>
          <p:cNvSpPr txBox="1"/>
          <p:nvPr/>
        </p:nvSpPr>
        <p:spPr>
          <a:xfrm>
            <a:off x="4832913" y="2022194"/>
            <a:ext cx="609924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fr-FR" sz="1800" b="1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Simulation des inhomogénéités</a:t>
            </a:r>
            <a:endParaRPr lang="fr-FR" b="0" dirty="0">
              <a:effectLst/>
            </a:endParaRPr>
          </a:p>
          <a:p>
            <a:br>
              <a:rPr lang="fr-FR" dirty="0"/>
            </a:br>
            <a:endParaRPr lang="fr-FR" dirty="0"/>
          </a:p>
        </p:txBody>
      </p:sp>
      <p:cxnSp>
        <p:nvCxnSpPr>
          <p:cNvPr id="4" name="Connecteur droit avec flèche 3">
            <a:extLst>
              <a:ext uri="{FF2B5EF4-FFF2-40B4-BE49-F238E27FC236}">
                <a16:creationId xmlns:a16="http://schemas.microsoft.com/office/drawing/2014/main" id="{F4C491B0-E35B-4F94-A991-F0C6E501C36D}"/>
              </a:ext>
            </a:extLst>
          </p:cNvPr>
          <p:cNvCxnSpPr>
            <a:cxnSpLocks/>
          </p:cNvCxnSpPr>
          <p:nvPr/>
        </p:nvCxnSpPr>
        <p:spPr>
          <a:xfrm>
            <a:off x="103777" y="2737156"/>
            <a:ext cx="90467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94E528F4-DCFF-4522-8C7B-FA163DE5D016}"/>
              </a:ext>
            </a:extLst>
          </p:cNvPr>
          <p:cNvCxnSpPr>
            <a:cxnSpLocks/>
          </p:cNvCxnSpPr>
          <p:nvPr/>
        </p:nvCxnSpPr>
        <p:spPr>
          <a:xfrm>
            <a:off x="116388" y="4830052"/>
            <a:ext cx="90467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B2636701-50CB-4925-B2C8-BE24D92FD6F2}"/>
              </a:ext>
            </a:extLst>
          </p:cNvPr>
          <p:cNvCxnSpPr>
            <a:cxnSpLocks/>
          </p:cNvCxnSpPr>
          <p:nvPr/>
        </p:nvCxnSpPr>
        <p:spPr>
          <a:xfrm>
            <a:off x="103777" y="3230024"/>
            <a:ext cx="90467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DCE66910-17AA-4E24-AA61-4EFB40B09DEB}"/>
              </a:ext>
            </a:extLst>
          </p:cNvPr>
          <p:cNvCxnSpPr>
            <a:cxnSpLocks/>
          </p:cNvCxnSpPr>
          <p:nvPr/>
        </p:nvCxnSpPr>
        <p:spPr>
          <a:xfrm>
            <a:off x="103777" y="3735862"/>
            <a:ext cx="90467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81CE1A96-FDCE-4A1C-A01B-00803CCD3408}"/>
              </a:ext>
            </a:extLst>
          </p:cNvPr>
          <p:cNvCxnSpPr>
            <a:cxnSpLocks/>
          </p:cNvCxnSpPr>
          <p:nvPr/>
        </p:nvCxnSpPr>
        <p:spPr>
          <a:xfrm>
            <a:off x="116388" y="4300067"/>
            <a:ext cx="90467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ZoneTexte 5">
            <a:extLst>
              <a:ext uri="{FF2B5EF4-FFF2-40B4-BE49-F238E27FC236}">
                <a16:creationId xmlns:a16="http://schemas.microsoft.com/office/drawing/2014/main" id="{AB1EE0DC-8192-42DF-B484-F7E391ADD307}"/>
              </a:ext>
            </a:extLst>
          </p:cNvPr>
          <p:cNvSpPr txBox="1"/>
          <p:nvPr/>
        </p:nvSpPr>
        <p:spPr>
          <a:xfrm>
            <a:off x="0" y="1762896"/>
            <a:ext cx="2016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Lumière en phase</a:t>
            </a:r>
          </a:p>
        </p:txBody>
      </p:sp>
      <p:pic>
        <p:nvPicPr>
          <p:cNvPr id="22" name="Image 21">
            <a:extLst>
              <a:ext uri="{FF2B5EF4-FFF2-40B4-BE49-F238E27FC236}">
                <a16:creationId xmlns:a16="http://schemas.microsoft.com/office/drawing/2014/main" id="{6BCA5E65-81C7-A22F-C184-B5CD35006D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1276" y="2561745"/>
            <a:ext cx="3962516" cy="2638333"/>
          </a:xfrm>
          <a:prstGeom prst="rect">
            <a:avLst/>
          </a:prstGeom>
        </p:spPr>
      </p:pic>
      <p:pic>
        <p:nvPicPr>
          <p:cNvPr id="26" name="Image 25">
            <a:extLst>
              <a:ext uri="{FF2B5EF4-FFF2-40B4-BE49-F238E27FC236}">
                <a16:creationId xmlns:a16="http://schemas.microsoft.com/office/drawing/2014/main" id="{8509C8EA-6589-DA72-9859-345B2D5C19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952" y="2472994"/>
            <a:ext cx="4544078" cy="2727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263296"/>
      </p:ext>
    </p:extLst>
  </p:cSld>
  <p:clrMapOvr>
    <a:masterClrMapping/>
  </p:clrMapOvr>
</p:sld>
</file>

<file path=ppt/theme/theme1.xml><?xml version="1.0" encoding="utf-8"?>
<a:theme xmlns:a="http://schemas.openxmlformats.org/drawingml/2006/main" name="Facette">
  <a:themeElements>
    <a:clrScheme name="Mé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Facette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te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8C59B386-999D-4CB6-B907-9F3997C027C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3147</TotalTime>
  <Words>537</Words>
  <Application>Microsoft Office PowerPoint</Application>
  <PresentationFormat>Grand écran</PresentationFormat>
  <Paragraphs>116</Paragraphs>
  <Slides>22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22</vt:i4>
      </vt:variant>
    </vt:vector>
  </HeadingPairs>
  <TitlesOfParts>
    <vt:vector size="28" baseType="lpstr">
      <vt:lpstr>Arial</vt:lpstr>
      <vt:lpstr>Roboto</vt:lpstr>
      <vt:lpstr>Symbol</vt:lpstr>
      <vt:lpstr>Trebuchet MS</vt:lpstr>
      <vt:lpstr>Wingdings 3</vt:lpstr>
      <vt:lpstr>Facette</vt:lpstr>
      <vt:lpstr>Mesure des défauts de l’œil</vt:lpstr>
      <vt:lpstr>Objectifs</vt:lpstr>
      <vt:lpstr>Plan</vt:lpstr>
      <vt:lpstr>0.  Introduction  a)  Présentation générale</vt:lpstr>
      <vt:lpstr> b)  Modélisation de l’œil</vt:lpstr>
      <vt:lpstr> c) Différents défauts de l’œil</vt:lpstr>
      <vt:lpstr>I.  Mise en évidence de la déformation d’un front d’onde par les inhomogénéités   a)  Expérience</vt:lpstr>
      <vt:lpstr>Présentation PowerPoint</vt:lpstr>
      <vt:lpstr>b) Simulation : estimation du temps de parcours</vt:lpstr>
      <vt:lpstr>II.  Mesure de la déformation d’un front d’onde type Shack-Hartmann</vt:lpstr>
      <vt:lpstr>a)  Expérience</vt:lpstr>
      <vt:lpstr>b) Résultats de l’expérience</vt:lpstr>
      <vt:lpstr>Modélisation de la déviation du faisceau</vt:lpstr>
      <vt:lpstr>III.  Traitement informatique du front d’onde reçu  a) Détermination du front d’onde aux points d’échantillonnage</vt:lpstr>
      <vt:lpstr>Présentation PowerPoint</vt:lpstr>
      <vt:lpstr>b) Interpolation de Lagrange</vt:lpstr>
      <vt:lpstr>Reconstitution du front d’onde</vt:lpstr>
      <vt:lpstr>c) Utilisation des Polynômes de Zernike comme base pour représenter le front d’onde</vt:lpstr>
      <vt:lpstr>Projection sur la base des Polynômes de Zernike</vt:lpstr>
      <vt:lpstr>Projection selon différents ordres</vt:lpstr>
      <vt:lpstr>Présentation PowerPoint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Mesure des défauts de l’œil</dc:title>
  <dc:creator>Adrien Petit</dc:creator>
  <cp:lastModifiedBy>Armand CAILLON</cp:lastModifiedBy>
  <cp:revision>48</cp:revision>
  <dcterms:created xsi:type="dcterms:W3CDTF">2022-03-08T11:43:36Z</dcterms:created>
  <dcterms:modified xsi:type="dcterms:W3CDTF">2022-06-06T18:16:56Z</dcterms:modified>
</cp:coreProperties>
</file>